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219456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215" autoAdjust="0"/>
    <p:restoredTop sz="94427" autoAdjust="0"/>
  </p:normalViewPr>
  <p:slideViewPr>
    <p:cSldViewPr snapToGrid="0">
      <p:cViewPr varScale="1">
        <p:scale>
          <a:sx n="26" d="100"/>
          <a:sy n="26" d="100"/>
        </p:scale>
        <p:origin x="11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9910B9C-62F5-4A9E-8431-EB434ECB07F5}" type="datetimeFigureOut">
              <a:rPr lang="en-US" smtClean="0"/>
              <a:t>5/9/2024</a:t>
            </a:fld>
            <a:endParaRPr lang="en-US"/>
          </a:p>
        </p:txBody>
      </p:sp>
      <p:sp>
        <p:nvSpPr>
          <p:cNvPr id="4" name="Slide Image Placeholder 3"/>
          <p:cNvSpPr>
            <a:spLocks noGrp="1" noRot="1" noChangeAspect="1"/>
          </p:cNvSpPr>
          <p:nvPr>
            <p:ph type="sldImg" idx="2"/>
          </p:nvPr>
        </p:nvSpPr>
        <p:spPr>
          <a:xfrm>
            <a:off x="492125" y="1257300"/>
            <a:ext cx="67881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F8979388-4126-4019-A321-9B2A859C3159}" type="slidenum">
              <a:rPr lang="en-US" smtClean="0"/>
              <a:t>‹#›</a:t>
            </a:fld>
            <a:endParaRPr lang="en-US"/>
          </a:p>
        </p:txBody>
      </p:sp>
    </p:spTree>
    <p:extLst>
      <p:ext uri="{BB962C8B-B14F-4D97-AF65-F5344CB8AC3E}">
        <p14:creationId xmlns:p14="http://schemas.microsoft.com/office/powerpoint/2010/main" val="69090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979388-4126-4019-A321-9B2A859C3159}" type="slidenum">
              <a:rPr lang="en-US" smtClean="0"/>
              <a:t>1</a:t>
            </a:fld>
            <a:endParaRPr lang="en-US"/>
          </a:p>
        </p:txBody>
      </p:sp>
    </p:spTree>
    <p:extLst>
      <p:ext uri="{BB962C8B-B14F-4D97-AF65-F5344CB8AC3E}">
        <p14:creationId xmlns:p14="http://schemas.microsoft.com/office/powerpoint/2010/main" val="306110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26" name="PlaceHolder 2"/>
          <p:cNvSpPr>
            <a:spLocks noGrp="1"/>
          </p:cNvSpPr>
          <p:nvPr>
            <p:ph/>
          </p:nvPr>
        </p:nvSpPr>
        <p:spPr>
          <a:xfrm>
            <a:off x="2194560" y="5135040"/>
            <a:ext cx="3950172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27" name="PlaceHolder 3"/>
          <p:cNvSpPr>
            <a:spLocks noGrp="1"/>
          </p:cNvSpPr>
          <p:nvPr>
            <p:ph/>
          </p:nvPr>
        </p:nvSpPr>
        <p:spPr>
          <a:xfrm>
            <a:off x="2194560" y="11783160"/>
            <a:ext cx="3950172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29" name="PlaceHolder 2"/>
          <p:cNvSpPr>
            <a:spLocks noGrp="1"/>
          </p:cNvSpPr>
          <p:nvPr>
            <p:ph/>
          </p:nvPr>
        </p:nvSpPr>
        <p:spPr>
          <a:xfrm>
            <a:off x="219456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0" name="PlaceHolder 3"/>
          <p:cNvSpPr>
            <a:spLocks noGrp="1"/>
          </p:cNvSpPr>
          <p:nvPr>
            <p:ph/>
          </p:nvPr>
        </p:nvSpPr>
        <p:spPr>
          <a:xfrm>
            <a:off x="2243520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1" name="PlaceHolder 4"/>
          <p:cNvSpPr>
            <a:spLocks noGrp="1"/>
          </p:cNvSpPr>
          <p:nvPr>
            <p:ph/>
          </p:nvPr>
        </p:nvSpPr>
        <p:spPr>
          <a:xfrm>
            <a:off x="2194560" y="1178316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2" name="PlaceHolder 5"/>
          <p:cNvSpPr>
            <a:spLocks noGrp="1"/>
          </p:cNvSpPr>
          <p:nvPr>
            <p:ph/>
          </p:nvPr>
        </p:nvSpPr>
        <p:spPr>
          <a:xfrm>
            <a:off x="22435200" y="1178316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34" name="PlaceHolder 2"/>
          <p:cNvSpPr>
            <a:spLocks noGrp="1"/>
          </p:cNvSpPr>
          <p:nvPr>
            <p:ph/>
          </p:nvPr>
        </p:nvSpPr>
        <p:spPr>
          <a:xfrm>
            <a:off x="2194560" y="513504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5" name="PlaceHolder 3"/>
          <p:cNvSpPr>
            <a:spLocks noGrp="1"/>
          </p:cNvSpPr>
          <p:nvPr>
            <p:ph/>
          </p:nvPr>
        </p:nvSpPr>
        <p:spPr>
          <a:xfrm>
            <a:off x="15550200" y="513504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6" name="PlaceHolder 4"/>
          <p:cNvSpPr>
            <a:spLocks noGrp="1"/>
          </p:cNvSpPr>
          <p:nvPr>
            <p:ph/>
          </p:nvPr>
        </p:nvSpPr>
        <p:spPr>
          <a:xfrm>
            <a:off x="28905480" y="513504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7" name="PlaceHolder 5"/>
          <p:cNvSpPr>
            <a:spLocks noGrp="1"/>
          </p:cNvSpPr>
          <p:nvPr>
            <p:ph/>
          </p:nvPr>
        </p:nvSpPr>
        <p:spPr>
          <a:xfrm>
            <a:off x="2194560" y="1178316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8" name="PlaceHolder 6"/>
          <p:cNvSpPr>
            <a:spLocks noGrp="1"/>
          </p:cNvSpPr>
          <p:nvPr>
            <p:ph/>
          </p:nvPr>
        </p:nvSpPr>
        <p:spPr>
          <a:xfrm>
            <a:off x="15550200" y="1178316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39" name="PlaceHolder 7"/>
          <p:cNvSpPr>
            <a:spLocks noGrp="1"/>
          </p:cNvSpPr>
          <p:nvPr>
            <p:ph/>
          </p:nvPr>
        </p:nvSpPr>
        <p:spPr>
          <a:xfrm>
            <a:off x="28905480" y="11783160"/>
            <a:ext cx="127191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5" name="PlaceHolder 2"/>
          <p:cNvSpPr>
            <a:spLocks noGrp="1"/>
          </p:cNvSpPr>
          <p:nvPr>
            <p:ph type="subTitle"/>
          </p:nvPr>
        </p:nvSpPr>
        <p:spPr>
          <a:xfrm>
            <a:off x="2194560" y="5135040"/>
            <a:ext cx="39501720" cy="127278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7" name="PlaceHolder 2"/>
          <p:cNvSpPr>
            <a:spLocks noGrp="1"/>
          </p:cNvSpPr>
          <p:nvPr>
            <p:ph/>
          </p:nvPr>
        </p:nvSpPr>
        <p:spPr>
          <a:xfrm>
            <a:off x="2194560" y="5135040"/>
            <a:ext cx="39501720" cy="1272780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9" name="PlaceHolder 2"/>
          <p:cNvSpPr>
            <a:spLocks noGrp="1"/>
          </p:cNvSpPr>
          <p:nvPr>
            <p:ph/>
          </p:nvPr>
        </p:nvSpPr>
        <p:spPr>
          <a:xfrm>
            <a:off x="2194560" y="5135040"/>
            <a:ext cx="19276560" cy="1272780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10" name="PlaceHolder 3"/>
          <p:cNvSpPr>
            <a:spLocks noGrp="1"/>
          </p:cNvSpPr>
          <p:nvPr>
            <p:ph/>
          </p:nvPr>
        </p:nvSpPr>
        <p:spPr>
          <a:xfrm>
            <a:off x="22435200" y="5135040"/>
            <a:ext cx="19276560" cy="1272780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194560" y="875520"/>
            <a:ext cx="39501720" cy="1698732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14" name="PlaceHolder 2"/>
          <p:cNvSpPr>
            <a:spLocks noGrp="1"/>
          </p:cNvSpPr>
          <p:nvPr>
            <p:ph/>
          </p:nvPr>
        </p:nvSpPr>
        <p:spPr>
          <a:xfrm>
            <a:off x="219456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15" name="PlaceHolder 3"/>
          <p:cNvSpPr>
            <a:spLocks noGrp="1"/>
          </p:cNvSpPr>
          <p:nvPr>
            <p:ph/>
          </p:nvPr>
        </p:nvSpPr>
        <p:spPr>
          <a:xfrm>
            <a:off x="22435200" y="5135040"/>
            <a:ext cx="19276560" cy="1272780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16" name="PlaceHolder 4"/>
          <p:cNvSpPr>
            <a:spLocks noGrp="1"/>
          </p:cNvSpPr>
          <p:nvPr>
            <p:ph/>
          </p:nvPr>
        </p:nvSpPr>
        <p:spPr>
          <a:xfrm>
            <a:off x="2194560" y="1178316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18" name="PlaceHolder 2"/>
          <p:cNvSpPr>
            <a:spLocks noGrp="1"/>
          </p:cNvSpPr>
          <p:nvPr>
            <p:ph/>
          </p:nvPr>
        </p:nvSpPr>
        <p:spPr>
          <a:xfrm>
            <a:off x="2194560" y="5135040"/>
            <a:ext cx="19276560" cy="1272780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19" name="PlaceHolder 3"/>
          <p:cNvSpPr>
            <a:spLocks noGrp="1"/>
          </p:cNvSpPr>
          <p:nvPr>
            <p:ph/>
          </p:nvPr>
        </p:nvSpPr>
        <p:spPr>
          <a:xfrm>
            <a:off x="2243520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20" name="PlaceHolder 4"/>
          <p:cNvSpPr>
            <a:spLocks noGrp="1"/>
          </p:cNvSpPr>
          <p:nvPr>
            <p:ph/>
          </p:nvPr>
        </p:nvSpPr>
        <p:spPr>
          <a:xfrm>
            <a:off x="22435200" y="1178316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194560" y="875520"/>
            <a:ext cx="39501720" cy="3664440"/>
          </a:xfrm>
          <a:prstGeom prst="rect">
            <a:avLst/>
          </a:prstGeom>
          <a:noFill/>
          <a:ln w="0">
            <a:noFill/>
          </a:ln>
        </p:spPr>
        <p:txBody>
          <a:bodyPr lIns="0" tIns="0" rIns="0" bIns="0" anchor="ctr">
            <a:noAutofit/>
          </a:bodyPr>
          <a:lstStyle/>
          <a:p>
            <a:pPr indent="0" algn="r">
              <a:buNone/>
            </a:pPr>
            <a:endParaRPr lang="en-US" sz="1879" b="0" strike="noStrike" spc="-1">
              <a:solidFill>
                <a:schemeClr val="dk1"/>
              </a:solidFill>
              <a:latin typeface="Times New Roman"/>
            </a:endParaRPr>
          </a:p>
        </p:txBody>
      </p:sp>
      <p:sp>
        <p:nvSpPr>
          <p:cNvPr id="22" name="PlaceHolder 2"/>
          <p:cNvSpPr>
            <a:spLocks noGrp="1"/>
          </p:cNvSpPr>
          <p:nvPr>
            <p:ph/>
          </p:nvPr>
        </p:nvSpPr>
        <p:spPr>
          <a:xfrm>
            <a:off x="219456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23" name="PlaceHolder 3"/>
          <p:cNvSpPr>
            <a:spLocks noGrp="1"/>
          </p:cNvSpPr>
          <p:nvPr>
            <p:ph/>
          </p:nvPr>
        </p:nvSpPr>
        <p:spPr>
          <a:xfrm>
            <a:off x="22435200" y="5135040"/>
            <a:ext cx="1927656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
        <p:nvSpPr>
          <p:cNvPr id="24" name="PlaceHolder 4"/>
          <p:cNvSpPr>
            <a:spLocks noGrp="1"/>
          </p:cNvSpPr>
          <p:nvPr>
            <p:ph/>
          </p:nvPr>
        </p:nvSpPr>
        <p:spPr>
          <a:xfrm>
            <a:off x="2194560" y="11783160"/>
            <a:ext cx="39501720" cy="6071040"/>
          </a:xfrm>
          <a:prstGeom prst="rect">
            <a:avLst/>
          </a:prstGeom>
          <a:noFill/>
          <a:ln w="0">
            <a:noFill/>
          </a:ln>
        </p:spPr>
        <p:txBody>
          <a:bodyPr lIns="0" tIns="0" rIns="0" bIns="0" anchor="t">
            <a:normAutofit/>
          </a:bodyPr>
          <a:lstStyle/>
          <a:p>
            <a:pPr indent="0">
              <a:spcBef>
                <a:spcPts val="1417"/>
              </a:spcBef>
              <a:buNone/>
            </a:pPr>
            <a:endParaRPr lang="en-US" sz="10260" b="0" strike="noStrike" spc="-1">
              <a:solidFill>
                <a:schemeClr val="dk1"/>
              </a:solidFill>
              <a:latin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Rectangle 7"/>
          <p:cNvSpPr/>
          <p:nvPr/>
        </p:nvSpPr>
        <p:spPr>
          <a:xfrm>
            <a:off x="0" y="0"/>
            <a:ext cx="43890840" cy="2387160"/>
          </a:xfrm>
          <a:prstGeom prst="rect">
            <a:avLst/>
          </a:prstGeom>
          <a:solidFill>
            <a:srgbClr val="C8102E"/>
          </a:solidFill>
          <a:ln w="9525">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endParaRPr lang="en-US" sz="1250" b="0" strike="noStrike" spc="-1">
              <a:solidFill>
                <a:srgbClr val="524727"/>
              </a:solidFill>
              <a:latin typeface="Times New Roman"/>
            </a:endParaRPr>
          </a:p>
        </p:txBody>
      </p:sp>
      <p:sp>
        <p:nvSpPr>
          <p:cNvPr id="5" name="Rectangle 8"/>
          <p:cNvSpPr/>
          <p:nvPr/>
        </p:nvSpPr>
        <p:spPr>
          <a:xfrm>
            <a:off x="0" y="20980440"/>
            <a:ext cx="43890840" cy="964800"/>
          </a:xfrm>
          <a:prstGeom prst="rect">
            <a:avLst/>
          </a:prstGeom>
          <a:solidFill>
            <a:srgbClr val="C8102E"/>
          </a:solidFill>
          <a:ln w="9525">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r">
              <a:lnSpc>
                <a:spcPct val="100000"/>
              </a:lnSpc>
            </a:pPr>
            <a:endParaRPr lang="en-US" sz="1250" b="0" strike="noStrike" spc="-1">
              <a:solidFill>
                <a:srgbClr val="524727"/>
              </a:solidFill>
              <a:latin typeface="Times New Roman"/>
            </a:endParaRPr>
          </a:p>
        </p:txBody>
      </p:sp>
      <p:sp>
        <p:nvSpPr>
          <p:cNvPr id="2" name="Rectangle 9"/>
          <p:cNvSpPr/>
          <p:nvPr/>
        </p:nvSpPr>
        <p:spPr>
          <a:xfrm>
            <a:off x="0" y="2387520"/>
            <a:ext cx="43890840" cy="1066320"/>
          </a:xfrm>
          <a:prstGeom prst="rect">
            <a:avLst/>
          </a:prstGeom>
          <a:solidFill>
            <a:srgbClr val="CAC7A7"/>
          </a:solidFill>
          <a:ln w="9525">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r">
              <a:lnSpc>
                <a:spcPct val="100000"/>
              </a:lnSpc>
            </a:pPr>
            <a:endParaRPr lang="en-US" sz="1250" b="0" strike="noStrike" spc="-1">
              <a:solidFill>
                <a:schemeClr val="dk1"/>
              </a:solidFill>
              <a:latin typeface="Times New Roman"/>
            </a:endParaRPr>
          </a:p>
        </p:txBody>
      </p:sp>
      <p:pic>
        <p:nvPicPr>
          <p:cNvPr id="3" name="Picture 5"/>
          <p:cNvPicPr/>
          <p:nvPr/>
        </p:nvPicPr>
        <p:blipFill>
          <a:blip r:embed="rId14"/>
          <a:stretch/>
        </p:blipFill>
        <p:spPr>
          <a:xfrm>
            <a:off x="1632960" y="263880"/>
            <a:ext cx="12411000" cy="9262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e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TextBox 1101">
            <a:extLst>
              <a:ext uri="{FF2B5EF4-FFF2-40B4-BE49-F238E27FC236}">
                <a16:creationId xmlns:a16="http://schemas.microsoft.com/office/drawing/2014/main" id="{E62C8A9E-A873-E8D2-7841-9F6D2A1AD15D}"/>
              </a:ext>
            </a:extLst>
          </p:cNvPr>
          <p:cNvSpPr txBox="1"/>
          <p:nvPr/>
        </p:nvSpPr>
        <p:spPr>
          <a:xfrm>
            <a:off x="585759" y="11857931"/>
            <a:ext cx="9358773" cy="3046988"/>
          </a:xfrm>
          <a:prstGeom prst="rect">
            <a:avLst/>
          </a:prstGeom>
          <a:noFill/>
        </p:spPr>
        <p:txBody>
          <a:bodyPr wrap="square" rtlCol="0">
            <a:spAutoFit/>
          </a:bodyPr>
          <a:lstStyle/>
          <a:p>
            <a:r>
              <a:rPr lang="en-US" sz="3200" dirty="0"/>
              <a:t>Each gate has the following:</a:t>
            </a:r>
          </a:p>
          <a:p>
            <a:pPr marL="457200" indent="-457200">
              <a:buFont typeface="Arial" panose="020B0604020202020204" pitchFamily="34" charset="0"/>
              <a:buChar char="•"/>
            </a:pPr>
            <a:r>
              <a:rPr lang="en-US" sz="3200" dirty="0"/>
              <a:t>Lights showing the state of all Inputs and Outputs</a:t>
            </a:r>
          </a:p>
          <a:p>
            <a:pPr marL="457200" indent="-457200">
              <a:buFont typeface="Arial" panose="020B0604020202020204" pitchFamily="34" charset="0"/>
              <a:buChar char="•"/>
            </a:pPr>
            <a:r>
              <a:rPr lang="en-US" sz="3200" dirty="0"/>
              <a:t>A 3D printed case that resembles the symbol used in circuits</a:t>
            </a:r>
          </a:p>
          <a:p>
            <a:pPr marL="457200" indent="-457200">
              <a:buFont typeface="Arial" panose="020B0604020202020204" pitchFamily="34" charset="0"/>
              <a:buChar char="•"/>
            </a:pPr>
            <a:r>
              <a:rPr lang="en-US" sz="3200" dirty="0"/>
              <a:t>Pins for Inputs and Sockets for Outputs</a:t>
            </a:r>
          </a:p>
          <a:p>
            <a:pPr marL="457200" indent="-457200">
              <a:buFont typeface="Arial" panose="020B0604020202020204" pitchFamily="34" charset="0"/>
              <a:buChar char="•"/>
            </a:pPr>
            <a:r>
              <a:rPr lang="en-US" sz="3200" dirty="0"/>
              <a:t>2 Buttons that supply power to the PCB</a:t>
            </a:r>
          </a:p>
        </p:txBody>
      </p:sp>
      <p:sp>
        <p:nvSpPr>
          <p:cNvPr id="1092" name="TextBox 1091">
            <a:extLst>
              <a:ext uri="{FF2B5EF4-FFF2-40B4-BE49-F238E27FC236}">
                <a16:creationId xmlns:a16="http://schemas.microsoft.com/office/drawing/2014/main" id="{F915E712-E700-72A7-0C6A-1E37554759E0}"/>
              </a:ext>
            </a:extLst>
          </p:cNvPr>
          <p:cNvSpPr txBox="1"/>
          <p:nvPr/>
        </p:nvSpPr>
        <p:spPr>
          <a:xfrm>
            <a:off x="41137445" y="18889945"/>
            <a:ext cx="2546136" cy="1323439"/>
          </a:xfrm>
          <a:prstGeom prst="rect">
            <a:avLst/>
          </a:prstGeom>
          <a:noFill/>
        </p:spPr>
        <p:txBody>
          <a:bodyPr wrap="square" rtlCol="0">
            <a:spAutoFit/>
          </a:bodyPr>
          <a:lstStyle/>
          <a:p>
            <a:r>
              <a:rPr lang="en-US" sz="4000" dirty="0"/>
              <a:t>	_____</a:t>
            </a:r>
          </a:p>
          <a:p>
            <a:r>
              <a:rPr lang="en-US" sz="4000" dirty="0"/>
              <a:t>Q = (A+B)</a:t>
            </a:r>
          </a:p>
        </p:txBody>
      </p:sp>
      <p:sp>
        <p:nvSpPr>
          <p:cNvPr id="40" name="Text Box 11"/>
          <p:cNvSpPr/>
          <p:nvPr/>
        </p:nvSpPr>
        <p:spPr>
          <a:xfrm>
            <a:off x="1523880" y="1378800"/>
            <a:ext cx="17640420" cy="829543"/>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4800" b="1" spc="-1" dirty="0">
                <a:solidFill>
                  <a:srgbClr val="FFFFFF"/>
                </a:solidFill>
                <a:latin typeface="Arial"/>
              </a:rPr>
              <a:t>Department of Electrical and Computer Engineering</a:t>
            </a:r>
            <a:endParaRPr lang="en-US" sz="4800" b="0" strike="noStrike" spc="-1" dirty="0">
              <a:solidFill>
                <a:srgbClr val="000000"/>
              </a:solidFill>
              <a:latin typeface="Arial"/>
            </a:endParaRPr>
          </a:p>
        </p:txBody>
      </p:sp>
      <p:sp>
        <p:nvSpPr>
          <p:cNvPr id="41" name="Text Box 12"/>
          <p:cNvSpPr/>
          <p:nvPr/>
        </p:nvSpPr>
        <p:spPr>
          <a:xfrm>
            <a:off x="27508320" y="1107000"/>
            <a:ext cx="14934960" cy="165323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52280" algn="r">
              <a:lnSpc>
                <a:spcPct val="75000"/>
              </a:lnSpc>
              <a:spcBef>
                <a:spcPts val="1332"/>
              </a:spcBef>
            </a:pPr>
            <a:r>
              <a:rPr lang="en-US" sz="2660" b="0" strike="noStrike" spc="-1" dirty="0">
                <a:solidFill>
                  <a:schemeClr val="lt1"/>
                </a:solidFill>
                <a:latin typeface="Arial"/>
              </a:rPr>
              <a:t>Iowa State Honors Poster Presentation</a:t>
            </a:r>
            <a:br>
              <a:rPr lang="en-US" sz="2660" b="0" strike="noStrike" spc="-1" dirty="0">
                <a:solidFill>
                  <a:schemeClr val="lt1"/>
                </a:solidFill>
                <a:latin typeface="Arial"/>
              </a:rPr>
            </a:br>
            <a:endParaRPr lang="en-US" sz="2660" b="0" strike="noStrike" spc="-1" dirty="0">
              <a:solidFill>
                <a:schemeClr val="lt1"/>
              </a:solidFill>
              <a:latin typeface="Arial"/>
            </a:endParaRPr>
          </a:p>
          <a:p>
            <a:pPr marL="152280" algn="r">
              <a:lnSpc>
                <a:spcPct val="75000"/>
              </a:lnSpc>
              <a:spcBef>
                <a:spcPts val="1332"/>
              </a:spcBef>
            </a:pPr>
            <a:r>
              <a:rPr lang="en-US" sz="2660" b="0" strike="noStrike" spc="-1" dirty="0">
                <a:solidFill>
                  <a:schemeClr val="lt1"/>
                </a:solidFill>
                <a:latin typeface="Arial"/>
              </a:rPr>
              <a:t>May 1</a:t>
            </a:r>
            <a:r>
              <a:rPr lang="en-US" sz="2660" b="0" strike="noStrike" spc="-1" baseline="30000" dirty="0">
                <a:solidFill>
                  <a:schemeClr val="lt1"/>
                </a:solidFill>
                <a:latin typeface="Arial"/>
              </a:rPr>
              <a:t>st</a:t>
            </a:r>
            <a:r>
              <a:rPr lang="en-US" sz="2660" b="0" strike="noStrike" spc="-1" dirty="0">
                <a:solidFill>
                  <a:schemeClr val="lt1"/>
                </a:solidFill>
                <a:latin typeface="Arial"/>
              </a:rPr>
              <a:t> 2024</a:t>
            </a:r>
            <a:endParaRPr lang="en-US" sz="2660" spc="-1" dirty="0">
              <a:solidFill>
                <a:srgbClr val="000000"/>
              </a:solidFill>
              <a:latin typeface="Arial"/>
            </a:endParaRPr>
          </a:p>
          <a:p>
            <a:pPr marL="152280" algn="r">
              <a:lnSpc>
                <a:spcPct val="75000"/>
              </a:lnSpc>
              <a:spcBef>
                <a:spcPts val="1332"/>
              </a:spcBef>
            </a:pPr>
            <a:endParaRPr lang="en-US" sz="2660" b="0" strike="noStrike" spc="-1" dirty="0">
              <a:solidFill>
                <a:schemeClr val="lt1"/>
              </a:solidFill>
              <a:latin typeface="Arial"/>
            </a:endParaRPr>
          </a:p>
        </p:txBody>
      </p:sp>
      <p:sp>
        <p:nvSpPr>
          <p:cNvPr id="42" name="Text Box 13"/>
          <p:cNvSpPr/>
          <p:nvPr/>
        </p:nvSpPr>
        <p:spPr>
          <a:xfrm>
            <a:off x="1527480" y="2540160"/>
            <a:ext cx="30344040" cy="706432"/>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2001"/>
              </a:spcBef>
            </a:pPr>
            <a:r>
              <a:rPr lang="en-US" sz="4000" b="0" strike="noStrike" spc="-1" dirty="0">
                <a:solidFill>
                  <a:srgbClr val="52472B"/>
                </a:solidFill>
                <a:latin typeface="Arial"/>
              </a:rPr>
              <a:t>Jonathan Hess</a:t>
            </a:r>
            <a:endParaRPr lang="en-US" sz="4000" b="0" strike="noStrike" spc="-1" dirty="0">
              <a:solidFill>
                <a:srgbClr val="000000"/>
              </a:solidFill>
              <a:latin typeface="Arial"/>
            </a:endParaRPr>
          </a:p>
        </p:txBody>
      </p:sp>
      <p:sp>
        <p:nvSpPr>
          <p:cNvPr id="44" name="Text Box 16"/>
          <p:cNvSpPr/>
          <p:nvPr/>
        </p:nvSpPr>
        <p:spPr>
          <a:xfrm>
            <a:off x="551592" y="3795120"/>
            <a:ext cx="14785018" cy="911103"/>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5330" b="1" strike="noStrike" spc="-1" dirty="0">
                <a:solidFill>
                  <a:schemeClr val="dk1"/>
                </a:solidFill>
                <a:latin typeface="Arial"/>
              </a:rPr>
              <a:t>Digital Logic Lab Tool: Hands on Learning</a:t>
            </a:r>
            <a:endParaRPr lang="en-US" sz="5330" b="0" strike="noStrike" spc="-1" dirty="0">
              <a:solidFill>
                <a:srgbClr val="000000"/>
              </a:solidFill>
              <a:latin typeface="Arial"/>
            </a:endParaRPr>
          </a:p>
        </p:txBody>
      </p:sp>
      <p:sp>
        <p:nvSpPr>
          <p:cNvPr id="2" name="Text Box 18">
            <a:extLst>
              <a:ext uri="{FF2B5EF4-FFF2-40B4-BE49-F238E27FC236}">
                <a16:creationId xmlns:a16="http://schemas.microsoft.com/office/drawing/2014/main" id="{FF4ACA36-BF08-1C32-B530-003D95D78382}"/>
              </a:ext>
            </a:extLst>
          </p:cNvPr>
          <p:cNvSpPr/>
          <p:nvPr/>
        </p:nvSpPr>
        <p:spPr>
          <a:xfrm>
            <a:off x="10603577" y="15325448"/>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Gate PCB</a:t>
            </a:r>
            <a:endParaRPr lang="en-US" sz="2660" b="0" strike="noStrike" spc="-1" dirty="0">
              <a:solidFill>
                <a:srgbClr val="000000"/>
              </a:solidFill>
              <a:latin typeface="Arial"/>
            </a:endParaRPr>
          </a:p>
        </p:txBody>
      </p:sp>
      <p:pic>
        <p:nvPicPr>
          <p:cNvPr id="6" name="Picture 5" descr="A computer screen shot of a circuit board&#10;&#10;Description automatically generated">
            <a:extLst>
              <a:ext uri="{FF2B5EF4-FFF2-40B4-BE49-F238E27FC236}">
                <a16:creationId xmlns:a16="http://schemas.microsoft.com/office/drawing/2014/main" id="{40B23F5F-FE0A-BCFE-5DCB-AB1588BE5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8788" y="12222529"/>
            <a:ext cx="5684440" cy="2993434"/>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EDAA4FF0-70D8-B3F7-2A1F-047F91016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0224" y="9506545"/>
            <a:ext cx="5561083" cy="3089008"/>
          </a:xfrm>
          <a:prstGeom prst="rect">
            <a:avLst/>
          </a:prstGeom>
        </p:spPr>
      </p:pic>
      <p:sp>
        <p:nvSpPr>
          <p:cNvPr id="8" name="TextBox 7">
            <a:extLst>
              <a:ext uri="{FF2B5EF4-FFF2-40B4-BE49-F238E27FC236}">
                <a16:creationId xmlns:a16="http://schemas.microsoft.com/office/drawing/2014/main" id="{F07A2C14-146E-1771-2ACD-19C26481A77F}"/>
              </a:ext>
            </a:extLst>
          </p:cNvPr>
          <p:cNvSpPr txBox="1"/>
          <p:nvPr/>
        </p:nvSpPr>
        <p:spPr>
          <a:xfrm>
            <a:off x="38290549" y="8644444"/>
            <a:ext cx="4127620" cy="707886"/>
          </a:xfrm>
          <a:prstGeom prst="rect">
            <a:avLst/>
          </a:prstGeom>
          <a:noFill/>
        </p:spPr>
        <p:txBody>
          <a:bodyPr wrap="square" rtlCol="0">
            <a:spAutoFit/>
          </a:bodyPr>
          <a:lstStyle/>
          <a:p>
            <a:r>
              <a:rPr lang="en-US" sz="4000" dirty="0"/>
              <a:t>Half Adder Circuit</a:t>
            </a:r>
          </a:p>
        </p:txBody>
      </p:sp>
      <p:pic>
        <p:nvPicPr>
          <p:cNvPr id="1026" name="Picture 2">
            <a:extLst>
              <a:ext uri="{FF2B5EF4-FFF2-40B4-BE49-F238E27FC236}">
                <a16:creationId xmlns:a16="http://schemas.microsoft.com/office/drawing/2014/main" id="{9FD1EC43-1EB9-8BC0-DF3D-F7C9738350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969" b="20115"/>
          <a:stretch/>
        </p:blipFill>
        <p:spPr bwMode="auto">
          <a:xfrm>
            <a:off x="33124652" y="11202961"/>
            <a:ext cx="3824590" cy="3718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qr code on a white background&#10;&#10;Description automatically generated">
            <a:extLst>
              <a:ext uri="{FF2B5EF4-FFF2-40B4-BE49-F238E27FC236}">
                <a16:creationId xmlns:a16="http://schemas.microsoft.com/office/drawing/2014/main" id="{7A5DF9A5-C45F-0285-0612-FD0B604AB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24975" y="3842831"/>
            <a:ext cx="4866226" cy="4866226"/>
          </a:xfrm>
          <a:prstGeom prst="rect">
            <a:avLst/>
          </a:prstGeom>
        </p:spPr>
      </p:pic>
      <p:sp>
        <p:nvSpPr>
          <p:cNvPr id="12" name="TextBox 11">
            <a:extLst>
              <a:ext uri="{FF2B5EF4-FFF2-40B4-BE49-F238E27FC236}">
                <a16:creationId xmlns:a16="http://schemas.microsoft.com/office/drawing/2014/main" id="{E1D3ABA5-3C81-5FE9-4C5C-735617C73FB7}"/>
              </a:ext>
            </a:extLst>
          </p:cNvPr>
          <p:cNvSpPr txBox="1"/>
          <p:nvPr/>
        </p:nvSpPr>
        <p:spPr>
          <a:xfrm>
            <a:off x="36695994" y="3517263"/>
            <a:ext cx="7696200" cy="523220"/>
          </a:xfrm>
          <a:prstGeom prst="rect">
            <a:avLst/>
          </a:prstGeom>
          <a:noFill/>
        </p:spPr>
        <p:txBody>
          <a:bodyPr wrap="square">
            <a:spAutoFit/>
          </a:bodyPr>
          <a:lstStyle/>
          <a:p>
            <a:r>
              <a:rPr lang="en-US" sz="2800" dirty="0"/>
              <a:t>https://github.com/Jetsama/DigitalLogicProject</a:t>
            </a:r>
          </a:p>
        </p:txBody>
      </p:sp>
      <p:pic>
        <p:nvPicPr>
          <p:cNvPr id="15" name="Picture 14">
            <a:extLst>
              <a:ext uri="{FF2B5EF4-FFF2-40B4-BE49-F238E27FC236}">
                <a16:creationId xmlns:a16="http://schemas.microsoft.com/office/drawing/2014/main" id="{91F01C61-8D7F-B3C0-E401-BB515C0257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64425" y="12222529"/>
            <a:ext cx="5770342" cy="2980886"/>
          </a:xfrm>
          <a:prstGeom prst="rect">
            <a:avLst/>
          </a:prstGeom>
        </p:spPr>
      </p:pic>
      <p:sp>
        <p:nvSpPr>
          <p:cNvPr id="18" name="TextBox 17">
            <a:extLst>
              <a:ext uri="{FF2B5EF4-FFF2-40B4-BE49-F238E27FC236}">
                <a16:creationId xmlns:a16="http://schemas.microsoft.com/office/drawing/2014/main" id="{B10EE23C-CDD4-A5F9-A973-531DC85CEE28}"/>
              </a:ext>
            </a:extLst>
          </p:cNvPr>
          <p:cNvSpPr txBox="1"/>
          <p:nvPr/>
        </p:nvSpPr>
        <p:spPr>
          <a:xfrm>
            <a:off x="564223" y="8274265"/>
            <a:ext cx="12319999" cy="4031873"/>
          </a:xfrm>
          <a:prstGeom prst="rect">
            <a:avLst/>
          </a:prstGeom>
          <a:noFill/>
        </p:spPr>
        <p:txBody>
          <a:bodyPr wrap="square" rtlCol="0">
            <a:spAutoFit/>
          </a:bodyPr>
          <a:lstStyle/>
          <a:p>
            <a:r>
              <a:rPr lang="en-US" sz="3200" dirty="0"/>
              <a:t>Background:</a:t>
            </a:r>
          </a:p>
          <a:p>
            <a:pPr marL="571500" indent="-571500">
              <a:buFont typeface="Arial" panose="020B0604020202020204" pitchFamily="34" charset="0"/>
              <a:buChar char="•"/>
            </a:pPr>
            <a:r>
              <a:rPr lang="en-US" sz="3200" dirty="0"/>
              <a:t>Digital logic is the basis for all computer and digital systems</a:t>
            </a:r>
          </a:p>
          <a:p>
            <a:pPr marL="571500" indent="-571500">
              <a:buFont typeface="Arial" panose="020B0604020202020204" pitchFamily="34" charset="0"/>
              <a:buChar char="•"/>
            </a:pPr>
            <a:r>
              <a:rPr lang="en-US" sz="3200" dirty="0"/>
              <a:t>Digital logic and the math that surrounds it could be understood by students in middle/high school</a:t>
            </a:r>
          </a:p>
          <a:p>
            <a:pPr marL="571500" indent="-571500">
              <a:buFont typeface="Arial" panose="020B0604020202020204" pitchFamily="34" charset="0"/>
              <a:buChar char="•"/>
            </a:pPr>
            <a:r>
              <a:rPr lang="en-US" sz="3200" dirty="0"/>
              <a:t>Digital logic builds upon itself to create complexity by combing simple gates in more interesting ways</a:t>
            </a:r>
          </a:p>
          <a:p>
            <a:pPr marL="571500" indent="-571500">
              <a:buFont typeface="Arial" panose="020B0604020202020204" pitchFamily="34" charset="0"/>
              <a:buChar char="•"/>
            </a:pPr>
            <a:r>
              <a:rPr lang="en-US" sz="3200" dirty="0"/>
              <a:t>Previous physical examples require power and wire management</a:t>
            </a:r>
          </a:p>
          <a:p>
            <a:pPr marL="571500" indent="-571500">
              <a:buFont typeface="Arial" panose="020B0604020202020204" pitchFamily="34" charset="0"/>
              <a:buChar char="•"/>
            </a:pPr>
            <a:endParaRPr lang="en-US" sz="3200" dirty="0"/>
          </a:p>
        </p:txBody>
      </p:sp>
      <p:graphicFrame>
        <p:nvGraphicFramePr>
          <p:cNvPr id="19" name="Table 18">
            <a:extLst>
              <a:ext uri="{FF2B5EF4-FFF2-40B4-BE49-F238E27FC236}">
                <a16:creationId xmlns:a16="http://schemas.microsoft.com/office/drawing/2014/main" id="{7D5D94BE-B238-FF53-0D66-358504462C96}"/>
              </a:ext>
            </a:extLst>
          </p:cNvPr>
          <p:cNvGraphicFramePr>
            <a:graphicFrameLocks noGrp="1"/>
          </p:cNvGraphicFramePr>
          <p:nvPr>
            <p:extLst>
              <p:ext uri="{D42A27DB-BD31-4B8C-83A1-F6EECF244321}">
                <p14:modId xmlns:p14="http://schemas.microsoft.com/office/powerpoint/2010/main" val="1605458862"/>
              </p:ext>
            </p:extLst>
          </p:nvPr>
        </p:nvGraphicFramePr>
        <p:xfrm>
          <a:off x="38360060" y="12750794"/>
          <a:ext cx="4562376" cy="2650190"/>
        </p:xfrm>
        <a:graphic>
          <a:graphicData uri="http://schemas.openxmlformats.org/drawingml/2006/table">
            <a:tbl>
              <a:tblPr firstRow="1" bandRow="1">
                <a:tableStyleId>{5C22544A-7EE6-4342-B048-85BDC9FD1C3A}</a:tableStyleId>
              </a:tblPr>
              <a:tblGrid>
                <a:gridCol w="1140594">
                  <a:extLst>
                    <a:ext uri="{9D8B030D-6E8A-4147-A177-3AD203B41FA5}">
                      <a16:colId xmlns:a16="http://schemas.microsoft.com/office/drawing/2014/main" val="756498767"/>
                    </a:ext>
                  </a:extLst>
                </a:gridCol>
                <a:gridCol w="1140594">
                  <a:extLst>
                    <a:ext uri="{9D8B030D-6E8A-4147-A177-3AD203B41FA5}">
                      <a16:colId xmlns:a16="http://schemas.microsoft.com/office/drawing/2014/main" val="2916691008"/>
                    </a:ext>
                  </a:extLst>
                </a:gridCol>
                <a:gridCol w="1140594">
                  <a:extLst>
                    <a:ext uri="{9D8B030D-6E8A-4147-A177-3AD203B41FA5}">
                      <a16:colId xmlns:a16="http://schemas.microsoft.com/office/drawing/2014/main" val="2647061605"/>
                    </a:ext>
                  </a:extLst>
                </a:gridCol>
                <a:gridCol w="1140594">
                  <a:extLst>
                    <a:ext uri="{9D8B030D-6E8A-4147-A177-3AD203B41FA5}">
                      <a16:colId xmlns:a16="http://schemas.microsoft.com/office/drawing/2014/main" val="2110603207"/>
                    </a:ext>
                  </a:extLst>
                </a:gridCol>
              </a:tblGrid>
              <a:tr h="531093">
                <a:tc>
                  <a:txBody>
                    <a:bodyPr/>
                    <a:lstStyle/>
                    <a:p>
                      <a:pPr algn="ctr"/>
                      <a:r>
                        <a:rPr lang="en-US" sz="2900" dirty="0"/>
                        <a:t>A</a:t>
                      </a:r>
                    </a:p>
                  </a:txBody>
                  <a:tcPr marL="83856" marR="83856" marT="41929" marB="41929">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2900" dirty="0"/>
                        <a:t>B</a:t>
                      </a:r>
                    </a:p>
                  </a:txBody>
                  <a:tcPr marL="83856" marR="83856" marT="41929" marB="41929">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2900" dirty="0"/>
                        <a:t>C</a:t>
                      </a:r>
                    </a:p>
                  </a:txBody>
                  <a:tcPr marL="83856" marR="83856" marT="41929" marB="41929">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2900" dirty="0"/>
                        <a:t>S</a:t>
                      </a:r>
                    </a:p>
                  </a:txBody>
                  <a:tcPr marL="83856" marR="83856" marT="41929" marB="41929">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1225501"/>
                  </a:ext>
                </a:extLst>
              </a:tr>
              <a:tr h="337583">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0</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900" dirty="0"/>
                        <a:t>0</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7621236"/>
                  </a:ext>
                </a:extLst>
              </a:tr>
              <a:tr h="531093">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1</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900" dirty="0"/>
                        <a:t>1</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8239259"/>
                  </a:ext>
                </a:extLst>
              </a:tr>
              <a:tr h="531093">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0</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900" dirty="0"/>
                        <a:t>1</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2389732"/>
                  </a:ext>
                </a:extLst>
              </a:tr>
              <a:tr h="531093">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2900" dirty="0"/>
                        <a:t>1</a:t>
                      </a:r>
                    </a:p>
                  </a:txBody>
                  <a:tcPr marL="83856" marR="83856" marT="41929" marB="41929">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83856" marR="83856" marT="41929" marB="41929">
                    <a:lnL w="12700" cmpd="sng">
                      <a:noFill/>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438647"/>
                  </a:ext>
                </a:extLst>
              </a:tr>
            </a:tbl>
          </a:graphicData>
        </a:graphic>
      </p:graphicFrame>
      <p:sp>
        <p:nvSpPr>
          <p:cNvPr id="20" name="TextBox 19">
            <a:extLst>
              <a:ext uri="{FF2B5EF4-FFF2-40B4-BE49-F238E27FC236}">
                <a16:creationId xmlns:a16="http://schemas.microsoft.com/office/drawing/2014/main" id="{8A547F9D-48D7-C8E2-465F-553D3D1F9705}"/>
              </a:ext>
            </a:extLst>
          </p:cNvPr>
          <p:cNvSpPr txBox="1"/>
          <p:nvPr/>
        </p:nvSpPr>
        <p:spPr>
          <a:xfrm>
            <a:off x="37139498" y="11118603"/>
            <a:ext cx="2546136" cy="1200329"/>
          </a:xfrm>
          <a:prstGeom prst="rect">
            <a:avLst/>
          </a:prstGeom>
          <a:noFill/>
        </p:spPr>
        <p:txBody>
          <a:bodyPr wrap="square" rtlCol="0">
            <a:spAutoFit/>
          </a:bodyPr>
          <a:lstStyle/>
          <a:p>
            <a:r>
              <a:rPr lang="en-US" sz="3600" dirty="0"/>
              <a:t>C = A * B</a:t>
            </a:r>
          </a:p>
          <a:p>
            <a:r>
              <a:rPr lang="en-US" sz="3600" dirty="0"/>
              <a:t>S = A⊕B</a:t>
            </a:r>
          </a:p>
        </p:txBody>
      </p:sp>
      <p:sp>
        <p:nvSpPr>
          <p:cNvPr id="22" name="TextBox 21">
            <a:extLst>
              <a:ext uri="{FF2B5EF4-FFF2-40B4-BE49-F238E27FC236}">
                <a16:creationId xmlns:a16="http://schemas.microsoft.com/office/drawing/2014/main" id="{73F31405-51A8-2646-BCB7-DDE840DBA830}"/>
              </a:ext>
            </a:extLst>
          </p:cNvPr>
          <p:cNvSpPr txBox="1"/>
          <p:nvPr/>
        </p:nvSpPr>
        <p:spPr>
          <a:xfrm>
            <a:off x="13479006" y="8437324"/>
            <a:ext cx="13289225" cy="3539430"/>
          </a:xfrm>
          <a:prstGeom prst="rect">
            <a:avLst/>
          </a:prstGeom>
          <a:noFill/>
        </p:spPr>
        <p:txBody>
          <a:bodyPr wrap="square" rtlCol="0">
            <a:spAutoFit/>
          </a:bodyPr>
          <a:lstStyle/>
          <a:p>
            <a:r>
              <a:rPr lang="en-US" sz="3200" dirty="0"/>
              <a:t>Goals for Project</a:t>
            </a:r>
          </a:p>
          <a:p>
            <a:pPr marL="457200" indent="-457200">
              <a:buFont typeface="Arial" panose="020B0604020202020204" pitchFamily="34" charset="0"/>
              <a:buChar char="•"/>
            </a:pPr>
            <a:r>
              <a:rPr lang="en-US" sz="3200" dirty="0"/>
              <a:t>Use only open-source tools such as </a:t>
            </a:r>
            <a:r>
              <a:rPr lang="en-US" sz="3200" dirty="0" err="1"/>
              <a:t>KiCad</a:t>
            </a:r>
            <a:r>
              <a:rPr lang="en-US" sz="3200" dirty="0"/>
              <a:t> to allow teachers/students to edit the design in the future.</a:t>
            </a:r>
          </a:p>
          <a:p>
            <a:pPr marL="457200" indent="-457200">
              <a:buFont typeface="Arial" panose="020B0604020202020204" pitchFamily="34" charset="0"/>
              <a:buChar char="•"/>
            </a:pPr>
            <a:r>
              <a:rPr lang="en-US" sz="3200" dirty="0"/>
              <a:t>Reduce costs to maximize the number of gates per kit. </a:t>
            </a:r>
          </a:p>
          <a:p>
            <a:pPr marL="457200" indent="-457200">
              <a:buFont typeface="Arial" panose="020B0604020202020204" pitchFamily="34" charset="0"/>
              <a:buChar char="•"/>
            </a:pPr>
            <a:r>
              <a:rPr lang="en-US" sz="3200" dirty="0"/>
              <a:t>Make source code, PCBs, and BOM available for anyone to create, edit, or manufacture themselves.</a:t>
            </a:r>
          </a:p>
          <a:p>
            <a:pPr marL="457200" indent="-457200">
              <a:buFont typeface="Arial" panose="020B0604020202020204" pitchFamily="34" charset="0"/>
              <a:buChar char="•"/>
            </a:pPr>
            <a:r>
              <a:rPr lang="en-US" sz="3200" dirty="0"/>
              <a:t>Create a booklet that teaches using puzzles and fun challenges.</a:t>
            </a:r>
          </a:p>
        </p:txBody>
      </p:sp>
      <p:sp>
        <p:nvSpPr>
          <p:cNvPr id="23" name="TextBox 22">
            <a:extLst>
              <a:ext uri="{FF2B5EF4-FFF2-40B4-BE49-F238E27FC236}">
                <a16:creationId xmlns:a16="http://schemas.microsoft.com/office/drawing/2014/main" id="{C6A45DAA-FFDC-519F-3A66-532FA80CE5B0}"/>
              </a:ext>
            </a:extLst>
          </p:cNvPr>
          <p:cNvSpPr txBox="1"/>
          <p:nvPr/>
        </p:nvSpPr>
        <p:spPr>
          <a:xfrm>
            <a:off x="13430853" y="5307054"/>
            <a:ext cx="12791624" cy="3046988"/>
          </a:xfrm>
          <a:prstGeom prst="rect">
            <a:avLst/>
          </a:prstGeom>
          <a:noFill/>
        </p:spPr>
        <p:txBody>
          <a:bodyPr wrap="square" rtlCol="0">
            <a:spAutoFit/>
          </a:bodyPr>
          <a:lstStyle/>
          <a:p>
            <a:r>
              <a:rPr lang="en-US" sz="3200" dirty="0"/>
              <a:t>Design:</a:t>
            </a:r>
          </a:p>
          <a:p>
            <a:pPr marL="457200" indent="-457200">
              <a:buFont typeface="Arial" panose="020B0604020202020204" pitchFamily="34" charset="0"/>
              <a:buChar char="•"/>
            </a:pPr>
            <a:r>
              <a:rPr lang="en-US" sz="3200" dirty="0"/>
              <a:t>The logic gate’s design needed to be small enough to allow for complex circuits but big enough to be handled easily.</a:t>
            </a:r>
          </a:p>
          <a:p>
            <a:pPr marL="457200" indent="-457200">
              <a:buFont typeface="Arial" panose="020B0604020202020204" pitchFamily="34" charset="0"/>
              <a:buChar char="•"/>
            </a:pPr>
            <a:r>
              <a:rPr lang="en-US" sz="3200" dirty="0"/>
              <a:t>There is 10 logic gates of each type to allow for building of larger circuits.</a:t>
            </a:r>
          </a:p>
          <a:p>
            <a:pPr marL="457200" indent="-457200">
              <a:buFont typeface="Arial" panose="020B0604020202020204" pitchFamily="34" charset="0"/>
              <a:buChar char="•"/>
            </a:pPr>
            <a:r>
              <a:rPr lang="en-US" sz="3200" dirty="0"/>
              <a:t>The board is expandable both to save on cost and for scalability.</a:t>
            </a:r>
          </a:p>
          <a:p>
            <a:pPr marL="457200" indent="-457200">
              <a:buFont typeface="Arial" panose="020B0604020202020204" pitchFamily="34" charset="0"/>
              <a:buChar char="•"/>
            </a:pPr>
            <a:r>
              <a:rPr lang="en-US" sz="3200" dirty="0"/>
              <a:t>One PCB is used for all the basic logic gates by swapping the logic IC. </a:t>
            </a:r>
          </a:p>
        </p:txBody>
      </p:sp>
      <p:pic>
        <p:nvPicPr>
          <p:cNvPr id="1034" name="Picture 10">
            <a:extLst>
              <a:ext uri="{FF2B5EF4-FFF2-40B4-BE49-F238E27FC236}">
                <a16:creationId xmlns:a16="http://schemas.microsoft.com/office/drawing/2014/main" id="{6A422C1F-BEB7-9850-5A93-1DCC597988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9955" y="13454410"/>
            <a:ext cx="2311859" cy="17147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13">
            <a:extLst>
              <a:ext uri="{FF2B5EF4-FFF2-40B4-BE49-F238E27FC236}">
                <a16:creationId xmlns:a16="http://schemas.microsoft.com/office/drawing/2014/main" id="{00F29551-446F-FBCF-31ED-FBAE1181307E}"/>
              </a:ext>
            </a:extLst>
          </p:cNvPr>
          <p:cNvSpPr/>
          <p:nvPr/>
        </p:nvSpPr>
        <p:spPr>
          <a:xfrm>
            <a:off x="34926642" y="2540160"/>
            <a:ext cx="8254086" cy="70643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2001"/>
              </a:spcBef>
            </a:pPr>
            <a:r>
              <a:rPr lang="en-US" sz="4000" b="0" strike="noStrike" spc="-1" dirty="0">
                <a:solidFill>
                  <a:srgbClr val="52472B"/>
                </a:solidFill>
                <a:latin typeface="Arial"/>
              </a:rPr>
              <a:t>Advised by Alexander Stoytchev </a:t>
            </a:r>
            <a:endParaRPr lang="en-US" sz="4000" b="0" strike="noStrike" spc="-1" dirty="0">
              <a:solidFill>
                <a:srgbClr val="000000"/>
              </a:solidFill>
              <a:latin typeface="Arial"/>
            </a:endParaRPr>
          </a:p>
        </p:txBody>
      </p:sp>
      <p:sp>
        <p:nvSpPr>
          <p:cNvPr id="25" name="TextBox 24">
            <a:extLst>
              <a:ext uri="{FF2B5EF4-FFF2-40B4-BE49-F238E27FC236}">
                <a16:creationId xmlns:a16="http://schemas.microsoft.com/office/drawing/2014/main" id="{95741B20-D774-2FCA-DE1A-5E1B3134802E}"/>
              </a:ext>
            </a:extLst>
          </p:cNvPr>
          <p:cNvSpPr txBox="1"/>
          <p:nvPr/>
        </p:nvSpPr>
        <p:spPr>
          <a:xfrm>
            <a:off x="536502" y="5009425"/>
            <a:ext cx="12192801" cy="3539430"/>
          </a:xfrm>
          <a:prstGeom prst="rect">
            <a:avLst/>
          </a:prstGeom>
          <a:noFill/>
        </p:spPr>
        <p:txBody>
          <a:bodyPr wrap="square" rtlCol="0">
            <a:spAutoFit/>
          </a:bodyPr>
          <a:lstStyle/>
          <a:p>
            <a:r>
              <a:rPr lang="en-US" sz="3200" dirty="0"/>
              <a:t>Introduction:</a:t>
            </a:r>
          </a:p>
          <a:p>
            <a:r>
              <a:rPr lang="en-US" sz="3200" dirty="0"/>
              <a:t>The project takes the abstract logic gates from computer engineering and creates physical representations that can be played and experimented with. This can make the learning of digital logic more fun and intuitive! Because of the nature of digital logic, students of all different knowledge levels can use these basic gates to create more interesting circuits.</a:t>
            </a:r>
          </a:p>
          <a:p>
            <a:endParaRPr lang="en-US" sz="3200" dirty="0"/>
          </a:p>
        </p:txBody>
      </p:sp>
      <p:sp>
        <p:nvSpPr>
          <p:cNvPr id="26" name="TextBox 25">
            <a:extLst>
              <a:ext uri="{FF2B5EF4-FFF2-40B4-BE49-F238E27FC236}">
                <a16:creationId xmlns:a16="http://schemas.microsoft.com/office/drawing/2014/main" id="{271EF9B5-639A-EAAF-EA48-8F517800E1CF}"/>
              </a:ext>
            </a:extLst>
          </p:cNvPr>
          <p:cNvSpPr txBox="1"/>
          <p:nvPr/>
        </p:nvSpPr>
        <p:spPr>
          <a:xfrm>
            <a:off x="313292" y="15282653"/>
            <a:ext cx="6143867" cy="707886"/>
          </a:xfrm>
          <a:prstGeom prst="rect">
            <a:avLst/>
          </a:prstGeom>
          <a:noFill/>
        </p:spPr>
        <p:txBody>
          <a:bodyPr wrap="square" rtlCol="0">
            <a:spAutoFit/>
          </a:bodyPr>
          <a:lstStyle/>
          <a:p>
            <a:r>
              <a:rPr lang="en-US" sz="4000" dirty="0"/>
              <a:t>Final Logic Gates Design:</a:t>
            </a:r>
          </a:p>
        </p:txBody>
      </p:sp>
      <p:pic>
        <p:nvPicPr>
          <p:cNvPr id="28" name="Picture 27" descr="A red and grey object&#10;&#10;Description automatically generated">
            <a:extLst>
              <a:ext uri="{FF2B5EF4-FFF2-40B4-BE49-F238E27FC236}">
                <a16:creationId xmlns:a16="http://schemas.microsoft.com/office/drawing/2014/main" id="{1D9A93BD-D723-ED94-A79F-0A5263F83CF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504" r="18504"/>
          <a:stretch/>
        </p:blipFill>
        <p:spPr>
          <a:xfrm>
            <a:off x="344319" y="16788298"/>
            <a:ext cx="3542429" cy="2656822"/>
          </a:xfrm>
          <a:prstGeom prst="rect">
            <a:avLst/>
          </a:prstGeom>
        </p:spPr>
      </p:pic>
      <p:pic>
        <p:nvPicPr>
          <p:cNvPr id="30" name="Picture 29">
            <a:extLst>
              <a:ext uri="{FF2B5EF4-FFF2-40B4-BE49-F238E27FC236}">
                <a16:creationId xmlns:a16="http://schemas.microsoft.com/office/drawing/2014/main" id="{68AC5228-0869-9EDB-4468-1BCD0806CCE9}"/>
              </a:ext>
            </a:extLst>
          </p:cNvPr>
          <p:cNvPicPr>
            <a:picLocks noChangeAspect="1"/>
          </p:cNvPicPr>
          <p:nvPr/>
        </p:nvPicPr>
        <p:blipFill>
          <a:blip r:embed="rId10"/>
          <a:stretch>
            <a:fillRect/>
          </a:stretch>
        </p:blipFill>
        <p:spPr>
          <a:xfrm>
            <a:off x="28206083" y="10947324"/>
            <a:ext cx="4509387" cy="4202081"/>
          </a:xfrm>
          <a:prstGeom prst="rect">
            <a:avLst/>
          </a:prstGeom>
        </p:spPr>
      </p:pic>
      <p:pic>
        <p:nvPicPr>
          <p:cNvPr id="34" name="Picture 33">
            <a:extLst>
              <a:ext uri="{FF2B5EF4-FFF2-40B4-BE49-F238E27FC236}">
                <a16:creationId xmlns:a16="http://schemas.microsoft.com/office/drawing/2014/main" id="{2019F5A8-6211-5A84-C35C-E35CF920346F}"/>
              </a:ext>
            </a:extLst>
          </p:cNvPr>
          <p:cNvPicPr>
            <a:picLocks noChangeAspect="1"/>
          </p:cNvPicPr>
          <p:nvPr/>
        </p:nvPicPr>
        <p:blipFill>
          <a:blip r:embed="rId11"/>
          <a:stretch>
            <a:fillRect/>
          </a:stretch>
        </p:blipFill>
        <p:spPr>
          <a:xfrm>
            <a:off x="22481027" y="12131723"/>
            <a:ext cx="5561083" cy="2980886"/>
          </a:xfrm>
          <a:prstGeom prst="rect">
            <a:avLst/>
          </a:prstGeom>
        </p:spPr>
      </p:pic>
      <p:pic>
        <p:nvPicPr>
          <p:cNvPr id="51" name="Picture 50" descr="A black background with a black square&#10;&#10;Description automatically generated with medium confidence">
            <a:extLst>
              <a:ext uri="{FF2B5EF4-FFF2-40B4-BE49-F238E27FC236}">
                <a16:creationId xmlns:a16="http://schemas.microsoft.com/office/drawing/2014/main" id="{8F019CC2-1B7F-4EC2-F96A-90C5B9E9C9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3911" y="19608929"/>
            <a:ext cx="3363244" cy="1401352"/>
          </a:xfrm>
          <a:prstGeom prst="rect">
            <a:avLst/>
          </a:prstGeom>
        </p:spPr>
      </p:pic>
      <p:graphicFrame>
        <p:nvGraphicFramePr>
          <p:cNvPr id="52" name="Table 51">
            <a:extLst>
              <a:ext uri="{FF2B5EF4-FFF2-40B4-BE49-F238E27FC236}">
                <a16:creationId xmlns:a16="http://schemas.microsoft.com/office/drawing/2014/main" id="{1D013147-8887-13A3-A757-EB616B7A6A32}"/>
              </a:ext>
            </a:extLst>
          </p:cNvPr>
          <p:cNvGraphicFramePr>
            <a:graphicFrameLocks noGrp="1"/>
          </p:cNvGraphicFramePr>
          <p:nvPr>
            <p:extLst>
              <p:ext uri="{D42A27DB-BD31-4B8C-83A1-F6EECF244321}">
                <p14:modId xmlns:p14="http://schemas.microsoft.com/office/powerpoint/2010/main" val="1856904971"/>
              </p:ext>
            </p:extLst>
          </p:nvPr>
        </p:nvGraphicFramePr>
        <p:xfrm>
          <a:off x="4086767" y="16744300"/>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5" name="TextBox 4">
            <a:extLst>
              <a:ext uri="{FF2B5EF4-FFF2-40B4-BE49-F238E27FC236}">
                <a16:creationId xmlns:a16="http://schemas.microsoft.com/office/drawing/2014/main" id="{002DF6B0-D887-64EC-CCFE-F44EC71A95E4}"/>
              </a:ext>
            </a:extLst>
          </p:cNvPr>
          <p:cNvSpPr txBox="1"/>
          <p:nvPr/>
        </p:nvSpPr>
        <p:spPr>
          <a:xfrm>
            <a:off x="4086767" y="19799281"/>
            <a:ext cx="2546136" cy="707886"/>
          </a:xfrm>
          <a:prstGeom prst="rect">
            <a:avLst/>
          </a:prstGeom>
          <a:noFill/>
        </p:spPr>
        <p:txBody>
          <a:bodyPr wrap="square" rtlCol="0">
            <a:spAutoFit/>
          </a:bodyPr>
          <a:lstStyle/>
          <a:p>
            <a:r>
              <a:rPr lang="en-US" sz="4000" dirty="0"/>
              <a:t>Q = A * B</a:t>
            </a:r>
          </a:p>
        </p:txBody>
      </p:sp>
      <p:sp>
        <p:nvSpPr>
          <p:cNvPr id="16" name="TextBox 15">
            <a:extLst>
              <a:ext uri="{FF2B5EF4-FFF2-40B4-BE49-F238E27FC236}">
                <a16:creationId xmlns:a16="http://schemas.microsoft.com/office/drawing/2014/main" id="{FD22636C-C559-B138-B694-1DC64B020E2A}"/>
              </a:ext>
            </a:extLst>
          </p:cNvPr>
          <p:cNvSpPr txBox="1"/>
          <p:nvPr/>
        </p:nvSpPr>
        <p:spPr>
          <a:xfrm>
            <a:off x="2507611" y="15961042"/>
            <a:ext cx="3542429" cy="707886"/>
          </a:xfrm>
          <a:prstGeom prst="rect">
            <a:avLst/>
          </a:prstGeom>
          <a:noFill/>
        </p:spPr>
        <p:txBody>
          <a:bodyPr wrap="square" rtlCol="0">
            <a:spAutoFit/>
          </a:bodyPr>
          <a:lstStyle/>
          <a:p>
            <a:r>
              <a:rPr lang="en-US" sz="4000" dirty="0"/>
              <a:t>AND</a:t>
            </a:r>
          </a:p>
        </p:txBody>
      </p:sp>
      <p:pic>
        <p:nvPicPr>
          <p:cNvPr id="1056" name="Picture 1055">
            <a:extLst>
              <a:ext uri="{FF2B5EF4-FFF2-40B4-BE49-F238E27FC236}">
                <a16:creationId xmlns:a16="http://schemas.microsoft.com/office/drawing/2014/main" id="{5BBE558D-EED7-6ADE-D0AA-94B1B5AB62F6}"/>
              </a:ext>
            </a:extLst>
          </p:cNvPr>
          <p:cNvPicPr>
            <a:picLocks noChangeAspect="1"/>
          </p:cNvPicPr>
          <p:nvPr/>
        </p:nvPicPr>
        <p:blipFill rotWithShape="1">
          <a:blip r:embed="rId13">
            <a:extLst>
              <a:ext uri="{28A0092B-C50C-407E-A947-70E740481C1C}">
                <a14:useLocalDpi xmlns:a14="http://schemas.microsoft.com/office/drawing/2010/main" val="0"/>
              </a:ext>
            </a:extLst>
          </a:blip>
          <a:srcRect t="26" b="26"/>
          <a:stretch/>
        </p:blipFill>
        <p:spPr>
          <a:xfrm>
            <a:off x="6782054" y="16757455"/>
            <a:ext cx="3542429" cy="2656822"/>
          </a:xfrm>
          <a:prstGeom prst="rect">
            <a:avLst/>
          </a:prstGeom>
        </p:spPr>
      </p:pic>
      <p:pic>
        <p:nvPicPr>
          <p:cNvPr id="1057" name="Picture 1056">
            <a:extLst>
              <a:ext uri="{FF2B5EF4-FFF2-40B4-BE49-F238E27FC236}">
                <a16:creationId xmlns:a16="http://schemas.microsoft.com/office/drawing/2014/main" id="{BA7CED50-FABA-2347-669D-74C12E589D3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871646" y="19581068"/>
            <a:ext cx="3363244" cy="1395388"/>
          </a:xfrm>
          <a:prstGeom prst="rect">
            <a:avLst/>
          </a:prstGeom>
        </p:spPr>
      </p:pic>
      <p:graphicFrame>
        <p:nvGraphicFramePr>
          <p:cNvPr id="1058" name="Table 1057">
            <a:extLst>
              <a:ext uri="{FF2B5EF4-FFF2-40B4-BE49-F238E27FC236}">
                <a16:creationId xmlns:a16="http://schemas.microsoft.com/office/drawing/2014/main" id="{33ACD3C4-1EE8-5A0F-137B-2F3B1E7C2BE3}"/>
              </a:ext>
            </a:extLst>
          </p:cNvPr>
          <p:cNvGraphicFramePr>
            <a:graphicFrameLocks noGrp="1"/>
          </p:cNvGraphicFramePr>
          <p:nvPr>
            <p:extLst>
              <p:ext uri="{D42A27DB-BD31-4B8C-83A1-F6EECF244321}">
                <p14:modId xmlns:p14="http://schemas.microsoft.com/office/powerpoint/2010/main" val="2353785481"/>
              </p:ext>
            </p:extLst>
          </p:nvPr>
        </p:nvGraphicFramePr>
        <p:xfrm>
          <a:off x="10524502" y="16713457"/>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59" name="TextBox 1058">
            <a:extLst>
              <a:ext uri="{FF2B5EF4-FFF2-40B4-BE49-F238E27FC236}">
                <a16:creationId xmlns:a16="http://schemas.microsoft.com/office/drawing/2014/main" id="{ACA4ACBD-0C15-7BE6-A17D-7FF5EE26D57A}"/>
              </a:ext>
            </a:extLst>
          </p:cNvPr>
          <p:cNvSpPr txBox="1"/>
          <p:nvPr/>
        </p:nvSpPr>
        <p:spPr>
          <a:xfrm>
            <a:off x="10524502" y="19768438"/>
            <a:ext cx="2546136" cy="707886"/>
          </a:xfrm>
          <a:prstGeom prst="rect">
            <a:avLst/>
          </a:prstGeom>
          <a:noFill/>
        </p:spPr>
        <p:txBody>
          <a:bodyPr wrap="square" rtlCol="0">
            <a:spAutoFit/>
          </a:bodyPr>
          <a:lstStyle/>
          <a:p>
            <a:r>
              <a:rPr lang="en-US" sz="4000" dirty="0"/>
              <a:t>Q = A + B</a:t>
            </a:r>
          </a:p>
        </p:txBody>
      </p:sp>
      <p:sp>
        <p:nvSpPr>
          <p:cNvPr id="1060" name="TextBox 1059">
            <a:extLst>
              <a:ext uri="{FF2B5EF4-FFF2-40B4-BE49-F238E27FC236}">
                <a16:creationId xmlns:a16="http://schemas.microsoft.com/office/drawing/2014/main" id="{6AE6E824-7C9C-E323-8C75-CCED0D29F2E2}"/>
              </a:ext>
            </a:extLst>
          </p:cNvPr>
          <p:cNvSpPr txBox="1"/>
          <p:nvPr/>
        </p:nvSpPr>
        <p:spPr>
          <a:xfrm>
            <a:off x="8945346" y="15930199"/>
            <a:ext cx="3542429" cy="707886"/>
          </a:xfrm>
          <a:prstGeom prst="rect">
            <a:avLst/>
          </a:prstGeom>
          <a:noFill/>
        </p:spPr>
        <p:txBody>
          <a:bodyPr wrap="square" rtlCol="0">
            <a:spAutoFit/>
          </a:bodyPr>
          <a:lstStyle/>
          <a:p>
            <a:r>
              <a:rPr lang="en-US" sz="4000" dirty="0"/>
              <a:t>OR</a:t>
            </a:r>
          </a:p>
        </p:txBody>
      </p:sp>
      <p:pic>
        <p:nvPicPr>
          <p:cNvPr id="1061" name="Picture 1060">
            <a:extLst>
              <a:ext uri="{FF2B5EF4-FFF2-40B4-BE49-F238E27FC236}">
                <a16:creationId xmlns:a16="http://schemas.microsoft.com/office/drawing/2014/main" id="{A5CC4E37-B84D-C125-9416-390BC45B524D}"/>
              </a:ext>
            </a:extLst>
          </p:cNvPr>
          <p:cNvPicPr>
            <a:picLocks noChangeAspect="1"/>
          </p:cNvPicPr>
          <p:nvPr/>
        </p:nvPicPr>
        <p:blipFill rotWithShape="1">
          <a:blip r:embed="rId15">
            <a:extLst>
              <a:ext uri="{28A0092B-C50C-407E-A947-70E740481C1C}">
                <a14:useLocalDpi xmlns:a14="http://schemas.microsoft.com/office/drawing/2010/main" val="0"/>
              </a:ext>
            </a:extLst>
          </a:blip>
          <a:srcRect l="78" r="78"/>
          <a:stretch/>
        </p:blipFill>
        <p:spPr>
          <a:xfrm>
            <a:off x="13039455" y="16687637"/>
            <a:ext cx="3542429" cy="2656822"/>
          </a:xfrm>
          <a:prstGeom prst="rect">
            <a:avLst/>
          </a:prstGeom>
        </p:spPr>
      </p:pic>
      <p:pic>
        <p:nvPicPr>
          <p:cNvPr id="1062" name="Picture 1061">
            <a:extLst>
              <a:ext uri="{FF2B5EF4-FFF2-40B4-BE49-F238E27FC236}">
                <a16:creationId xmlns:a16="http://schemas.microsoft.com/office/drawing/2014/main" id="{9510EAE1-23B7-78FF-3C06-85F0EE66756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3133386" y="19508268"/>
            <a:ext cx="3354565" cy="1401352"/>
          </a:xfrm>
          <a:prstGeom prst="rect">
            <a:avLst/>
          </a:prstGeom>
        </p:spPr>
      </p:pic>
      <p:graphicFrame>
        <p:nvGraphicFramePr>
          <p:cNvPr id="1063" name="Table 1062">
            <a:extLst>
              <a:ext uri="{FF2B5EF4-FFF2-40B4-BE49-F238E27FC236}">
                <a16:creationId xmlns:a16="http://schemas.microsoft.com/office/drawing/2014/main" id="{08867F57-A59E-A798-DF57-502A714FD575}"/>
              </a:ext>
            </a:extLst>
          </p:cNvPr>
          <p:cNvGraphicFramePr>
            <a:graphicFrameLocks noGrp="1"/>
          </p:cNvGraphicFramePr>
          <p:nvPr>
            <p:extLst>
              <p:ext uri="{D42A27DB-BD31-4B8C-83A1-F6EECF244321}">
                <p14:modId xmlns:p14="http://schemas.microsoft.com/office/powerpoint/2010/main" val="194072686"/>
              </p:ext>
            </p:extLst>
          </p:nvPr>
        </p:nvGraphicFramePr>
        <p:xfrm>
          <a:off x="16781903" y="16643639"/>
          <a:ext cx="1486530" cy="173736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64" name="TextBox 1063">
            <a:extLst>
              <a:ext uri="{FF2B5EF4-FFF2-40B4-BE49-F238E27FC236}">
                <a16:creationId xmlns:a16="http://schemas.microsoft.com/office/drawing/2014/main" id="{C2331C56-23E1-53E0-EC69-61915EA8E44B}"/>
              </a:ext>
            </a:extLst>
          </p:cNvPr>
          <p:cNvSpPr txBox="1"/>
          <p:nvPr/>
        </p:nvSpPr>
        <p:spPr>
          <a:xfrm>
            <a:off x="16781903" y="19698620"/>
            <a:ext cx="2546136" cy="707886"/>
          </a:xfrm>
          <a:prstGeom prst="rect">
            <a:avLst/>
          </a:prstGeom>
          <a:noFill/>
        </p:spPr>
        <p:txBody>
          <a:bodyPr wrap="square" rtlCol="0">
            <a:spAutoFit/>
          </a:bodyPr>
          <a:lstStyle/>
          <a:p>
            <a:r>
              <a:rPr lang="en-US" sz="4000" dirty="0"/>
              <a:t>Q = Ā </a:t>
            </a:r>
          </a:p>
        </p:txBody>
      </p:sp>
      <p:sp>
        <p:nvSpPr>
          <p:cNvPr id="1065" name="TextBox 1064">
            <a:extLst>
              <a:ext uri="{FF2B5EF4-FFF2-40B4-BE49-F238E27FC236}">
                <a16:creationId xmlns:a16="http://schemas.microsoft.com/office/drawing/2014/main" id="{0BCF7415-5656-B46E-D3FE-16B364F7089E}"/>
              </a:ext>
            </a:extLst>
          </p:cNvPr>
          <p:cNvSpPr txBox="1"/>
          <p:nvPr/>
        </p:nvSpPr>
        <p:spPr>
          <a:xfrm>
            <a:off x="15202747" y="15860381"/>
            <a:ext cx="3542429" cy="707886"/>
          </a:xfrm>
          <a:prstGeom prst="rect">
            <a:avLst/>
          </a:prstGeom>
          <a:noFill/>
        </p:spPr>
        <p:txBody>
          <a:bodyPr wrap="square" rtlCol="0">
            <a:spAutoFit/>
          </a:bodyPr>
          <a:lstStyle/>
          <a:p>
            <a:r>
              <a:rPr lang="en-US" sz="4000" dirty="0"/>
              <a:t>NOT</a:t>
            </a:r>
          </a:p>
        </p:txBody>
      </p:sp>
      <p:pic>
        <p:nvPicPr>
          <p:cNvPr id="1066" name="Picture 1065">
            <a:extLst>
              <a:ext uri="{FF2B5EF4-FFF2-40B4-BE49-F238E27FC236}">
                <a16:creationId xmlns:a16="http://schemas.microsoft.com/office/drawing/2014/main" id="{B00FB728-E6A4-A19F-79EB-8B341103707E}"/>
              </a:ext>
            </a:extLst>
          </p:cNvPr>
          <p:cNvPicPr>
            <a:picLocks noChangeAspect="1"/>
          </p:cNvPicPr>
          <p:nvPr/>
        </p:nvPicPr>
        <p:blipFill rotWithShape="1">
          <a:blip r:embed="rId17">
            <a:extLst>
              <a:ext uri="{28A0092B-C50C-407E-A947-70E740481C1C}">
                <a14:useLocalDpi xmlns:a14="http://schemas.microsoft.com/office/drawing/2010/main" val="0"/>
              </a:ext>
            </a:extLst>
          </a:blip>
          <a:srcRect t="26" b="26"/>
          <a:stretch/>
        </p:blipFill>
        <p:spPr>
          <a:xfrm>
            <a:off x="18601439" y="16647139"/>
            <a:ext cx="3542429" cy="2656822"/>
          </a:xfrm>
          <a:prstGeom prst="rect">
            <a:avLst/>
          </a:prstGeom>
        </p:spPr>
      </p:pic>
      <p:pic>
        <p:nvPicPr>
          <p:cNvPr id="1067" name="Picture 1066">
            <a:extLst>
              <a:ext uri="{FF2B5EF4-FFF2-40B4-BE49-F238E27FC236}">
                <a16:creationId xmlns:a16="http://schemas.microsoft.com/office/drawing/2014/main" id="{74E2BAEF-3996-0C30-06F4-F0E0F0B4F498}"/>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19272850" y="19229839"/>
            <a:ext cx="1996823" cy="1730581"/>
          </a:xfrm>
          <a:prstGeom prst="rect">
            <a:avLst/>
          </a:prstGeom>
        </p:spPr>
      </p:pic>
      <p:graphicFrame>
        <p:nvGraphicFramePr>
          <p:cNvPr id="1068" name="Table 1067">
            <a:extLst>
              <a:ext uri="{FF2B5EF4-FFF2-40B4-BE49-F238E27FC236}">
                <a16:creationId xmlns:a16="http://schemas.microsoft.com/office/drawing/2014/main" id="{FAC627B4-2963-3CEF-6466-3EDF4A079252}"/>
              </a:ext>
            </a:extLst>
          </p:cNvPr>
          <p:cNvGraphicFramePr>
            <a:graphicFrameLocks noGrp="1"/>
          </p:cNvGraphicFramePr>
          <p:nvPr>
            <p:extLst>
              <p:ext uri="{D42A27DB-BD31-4B8C-83A1-F6EECF244321}">
                <p14:modId xmlns:p14="http://schemas.microsoft.com/office/powerpoint/2010/main" val="2073479120"/>
              </p:ext>
            </p:extLst>
          </p:nvPr>
        </p:nvGraphicFramePr>
        <p:xfrm>
          <a:off x="22343887" y="16603141"/>
          <a:ext cx="1114898" cy="1737360"/>
        </p:xfrm>
        <a:graphic>
          <a:graphicData uri="http://schemas.openxmlformats.org/drawingml/2006/table">
            <a:tbl>
              <a:tblPr firstRow="1" bandRow="1">
                <a:tableStyleId>{5C22544A-7EE6-4342-B048-85BDC9FD1C3A}</a:tableStyleId>
              </a:tblPr>
              <a:tblGrid>
                <a:gridCol w="557449">
                  <a:extLst>
                    <a:ext uri="{9D8B030D-6E8A-4147-A177-3AD203B41FA5}">
                      <a16:colId xmlns:a16="http://schemas.microsoft.com/office/drawing/2014/main" val="1797845302"/>
                    </a:ext>
                  </a:extLst>
                </a:gridCol>
                <a:gridCol w="557449">
                  <a:extLst>
                    <a:ext uri="{9D8B030D-6E8A-4147-A177-3AD203B41FA5}">
                      <a16:colId xmlns:a16="http://schemas.microsoft.com/office/drawing/2014/main" val="2647061605"/>
                    </a:ext>
                  </a:extLst>
                </a:gridCol>
              </a:tblGrid>
              <a:tr h="446278">
                <a:tc>
                  <a:txBody>
                    <a:bodyPr/>
                    <a:lstStyle/>
                    <a:p>
                      <a:pPr algn="ctr"/>
                      <a:r>
                        <a:rPr lang="en-US" sz="3200" dirty="0"/>
                        <a:t>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3200" dirty="0"/>
                        <a:t>A</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B</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69" name="TextBox 1068">
            <a:extLst>
              <a:ext uri="{FF2B5EF4-FFF2-40B4-BE49-F238E27FC236}">
                <a16:creationId xmlns:a16="http://schemas.microsoft.com/office/drawing/2014/main" id="{67AA3995-25E7-F651-5CC9-EEE1AB2026B5}"/>
              </a:ext>
            </a:extLst>
          </p:cNvPr>
          <p:cNvSpPr txBox="1"/>
          <p:nvPr/>
        </p:nvSpPr>
        <p:spPr>
          <a:xfrm>
            <a:off x="21248076" y="19156676"/>
            <a:ext cx="3742447" cy="1323439"/>
          </a:xfrm>
          <a:prstGeom prst="rect">
            <a:avLst/>
          </a:prstGeom>
          <a:noFill/>
        </p:spPr>
        <p:txBody>
          <a:bodyPr wrap="square" rtlCol="0">
            <a:spAutoFit/>
          </a:bodyPr>
          <a:lstStyle/>
          <a:p>
            <a:r>
              <a:rPr lang="en-US" sz="4000" dirty="0"/>
              <a:t>       _</a:t>
            </a:r>
          </a:p>
          <a:p>
            <a:r>
              <a:rPr lang="en-US" sz="4000" dirty="0"/>
              <a:t>Q = S*A + S*B</a:t>
            </a:r>
          </a:p>
        </p:txBody>
      </p:sp>
      <p:sp>
        <p:nvSpPr>
          <p:cNvPr id="1070" name="TextBox 1069">
            <a:extLst>
              <a:ext uri="{FF2B5EF4-FFF2-40B4-BE49-F238E27FC236}">
                <a16:creationId xmlns:a16="http://schemas.microsoft.com/office/drawing/2014/main" id="{047474EC-2C1E-AAF3-3A8C-577F9DA45B14}"/>
              </a:ext>
            </a:extLst>
          </p:cNvPr>
          <p:cNvSpPr txBox="1"/>
          <p:nvPr/>
        </p:nvSpPr>
        <p:spPr>
          <a:xfrm>
            <a:off x="20764731" y="15819883"/>
            <a:ext cx="3742448" cy="707886"/>
          </a:xfrm>
          <a:prstGeom prst="rect">
            <a:avLst/>
          </a:prstGeom>
          <a:noFill/>
        </p:spPr>
        <p:txBody>
          <a:bodyPr wrap="square" rtlCol="0">
            <a:spAutoFit/>
          </a:bodyPr>
          <a:lstStyle/>
          <a:p>
            <a:r>
              <a:rPr lang="en-US" sz="4000" dirty="0"/>
              <a:t>MULTIPLEXER</a:t>
            </a:r>
          </a:p>
        </p:txBody>
      </p:sp>
      <p:pic>
        <p:nvPicPr>
          <p:cNvPr id="1071" name="Picture 1070">
            <a:extLst>
              <a:ext uri="{FF2B5EF4-FFF2-40B4-BE49-F238E27FC236}">
                <a16:creationId xmlns:a16="http://schemas.microsoft.com/office/drawing/2014/main" id="{FC250CEB-CAB1-F837-33C6-1061FB1B221F}"/>
              </a:ext>
            </a:extLst>
          </p:cNvPr>
          <p:cNvPicPr>
            <a:picLocks noChangeAspect="1"/>
          </p:cNvPicPr>
          <p:nvPr/>
        </p:nvPicPr>
        <p:blipFill rotWithShape="1">
          <a:blip r:embed="rId19">
            <a:extLst>
              <a:ext uri="{28A0092B-C50C-407E-A947-70E740481C1C}">
                <a14:useLocalDpi xmlns:a14="http://schemas.microsoft.com/office/drawing/2010/main" val="0"/>
              </a:ext>
            </a:extLst>
          </a:blip>
          <a:srcRect t="26" b="26"/>
          <a:stretch/>
        </p:blipFill>
        <p:spPr>
          <a:xfrm>
            <a:off x="24527296" y="16606367"/>
            <a:ext cx="3542429" cy="2656822"/>
          </a:xfrm>
          <a:prstGeom prst="rect">
            <a:avLst/>
          </a:prstGeom>
        </p:spPr>
      </p:pic>
      <p:pic>
        <p:nvPicPr>
          <p:cNvPr id="1072" name="Picture 1071">
            <a:extLst>
              <a:ext uri="{FF2B5EF4-FFF2-40B4-BE49-F238E27FC236}">
                <a16:creationId xmlns:a16="http://schemas.microsoft.com/office/drawing/2014/main" id="{215A61FA-98E3-D87F-8991-80B99A61FBDE}"/>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616888" y="19427669"/>
            <a:ext cx="3363244" cy="1400010"/>
          </a:xfrm>
          <a:prstGeom prst="rect">
            <a:avLst/>
          </a:prstGeom>
        </p:spPr>
      </p:pic>
      <p:graphicFrame>
        <p:nvGraphicFramePr>
          <p:cNvPr id="1073" name="Table 1072">
            <a:extLst>
              <a:ext uri="{FF2B5EF4-FFF2-40B4-BE49-F238E27FC236}">
                <a16:creationId xmlns:a16="http://schemas.microsoft.com/office/drawing/2014/main" id="{838CFC8B-5AAE-F68D-2AF6-062F8B9C885C}"/>
              </a:ext>
            </a:extLst>
          </p:cNvPr>
          <p:cNvGraphicFramePr>
            <a:graphicFrameLocks noGrp="1"/>
          </p:cNvGraphicFramePr>
          <p:nvPr>
            <p:extLst>
              <p:ext uri="{D42A27DB-BD31-4B8C-83A1-F6EECF244321}">
                <p14:modId xmlns:p14="http://schemas.microsoft.com/office/powerpoint/2010/main" val="3573273323"/>
              </p:ext>
            </p:extLst>
          </p:nvPr>
        </p:nvGraphicFramePr>
        <p:xfrm>
          <a:off x="28269744" y="16562369"/>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74" name="TextBox 1073">
            <a:extLst>
              <a:ext uri="{FF2B5EF4-FFF2-40B4-BE49-F238E27FC236}">
                <a16:creationId xmlns:a16="http://schemas.microsoft.com/office/drawing/2014/main" id="{348663E1-BB34-EF05-DBDD-DA62BA38E0F9}"/>
              </a:ext>
            </a:extLst>
          </p:cNvPr>
          <p:cNvSpPr txBox="1"/>
          <p:nvPr/>
        </p:nvSpPr>
        <p:spPr>
          <a:xfrm>
            <a:off x="28269744" y="19617350"/>
            <a:ext cx="2546136" cy="707886"/>
          </a:xfrm>
          <a:prstGeom prst="rect">
            <a:avLst/>
          </a:prstGeom>
          <a:noFill/>
        </p:spPr>
        <p:txBody>
          <a:bodyPr wrap="square" rtlCol="0">
            <a:spAutoFit/>
          </a:bodyPr>
          <a:lstStyle/>
          <a:p>
            <a:r>
              <a:rPr lang="en-US" sz="4000" dirty="0"/>
              <a:t>Q = A ⊕ B</a:t>
            </a:r>
          </a:p>
        </p:txBody>
      </p:sp>
      <p:sp>
        <p:nvSpPr>
          <p:cNvPr id="1075" name="TextBox 1074">
            <a:extLst>
              <a:ext uri="{FF2B5EF4-FFF2-40B4-BE49-F238E27FC236}">
                <a16:creationId xmlns:a16="http://schemas.microsoft.com/office/drawing/2014/main" id="{81100F1E-E346-0B98-0E97-2083D4D24B6D}"/>
              </a:ext>
            </a:extLst>
          </p:cNvPr>
          <p:cNvSpPr txBox="1"/>
          <p:nvPr/>
        </p:nvSpPr>
        <p:spPr>
          <a:xfrm>
            <a:off x="26690588" y="15779111"/>
            <a:ext cx="3542429" cy="707886"/>
          </a:xfrm>
          <a:prstGeom prst="rect">
            <a:avLst/>
          </a:prstGeom>
          <a:noFill/>
        </p:spPr>
        <p:txBody>
          <a:bodyPr wrap="square" rtlCol="0">
            <a:spAutoFit/>
          </a:bodyPr>
          <a:lstStyle/>
          <a:p>
            <a:r>
              <a:rPr lang="en-US" sz="4000" dirty="0"/>
              <a:t>XOR</a:t>
            </a:r>
          </a:p>
        </p:txBody>
      </p:sp>
      <p:pic>
        <p:nvPicPr>
          <p:cNvPr id="1076" name="Picture 1075">
            <a:extLst>
              <a:ext uri="{FF2B5EF4-FFF2-40B4-BE49-F238E27FC236}">
                <a16:creationId xmlns:a16="http://schemas.microsoft.com/office/drawing/2014/main" id="{73F4F64B-750E-1E73-B125-6A678EDF1D76}"/>
              </a:ext>
            </a:extLst>
          </p:cNvPr>
          <p:cNvPicPr>
            <a:picLocks noChangeAspect="1"/>
          </p:cNvPicPr>
          <p:nvPr/>
        </p:nvPicPr>
        <p:blipFill rotWithShape="1">
          <a:blip r:embed="rId21">
            <a:extLst>
              <a:ext uri="{28A0092B-C50C-407E-A947-70E740481C1C}">
                <a14:useLocalDpi xmlns:a14="http://schemas.microsoft.com/office/drawing/2010/main" val="0"/>
              </a:ext>
            </a:extLst>
          </a:blip>
          <a:srcRect t="26" b="26"/>
          <a:stretch/>
        </p:blipFill>
        <p:spPr>
          <a:xfrm>
            <a:off x="30960776" y="16525636"/>
            <a:ext cx="3542429" cy="2656822"/>
          </a:xfrm>
          <a:prstGeom prst="rect">
            <a:avLst/>
          </a:prstGeom>
        </p:spPr>
      </p:pic>
      <p:pic>
        <p:nvPicPr>
          <p:cNvPr id="1077" name="Picture 1076">
            <a:extLst>
              <a:ext uri="{FF2B5EF4-FFF2-40B4-BE49-F238E27FC236}">
                <a16:creationId xmlns:a16="http://schemas.microsoft.com/office/drawing/2014/main" id="{7F2603FB-CE52-CF91-ADEA-38554BFFB6F9}"/>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31050368" y="19346267"/>
            <a:ext cx="3363244" cy="1401351"/>
          </a:xfrm>
          <a:prstGeom prst="rect">
            <a:avLst/>
          </a:prstGeom>
        </p:spPr>
      </p:pic>
      <p:graphicFrame>
        <p:nvGraphicFramePr>
          <p:cNvPr id="1078" name="Table 1077">
            <a:extLst>
              <a:ext uri="{FF2B5EF4-FFF2-40B4-BE49-F238E27FC236}">
                <a16:creationId xmlns:a16="http://schemas.microsoft.com/office/drawing/2014/main" id="{38C4EAAE-DB21-B9B0-048A-14E0EA4DB3B7}"/>
              </a:ext>
            </a:extLst>
          </p:cNvPr>
          <p:cNvGraphicFramePr>
            <a:graphicFrameLocks noGrp="1"/>
          </p:cNvGraphicFramePr>
          <p:nvPr>
            <p:extLst>
              <p:ext uri="{D42A27DB-BD31-4B8C-83A1-F6EECF244321}">
                <p14:modId xmlns:p14="http://schemas.microsoft.com/office/powerpoint/2010/main" val="566910661"/>
              </p:ext>
            </p:extLst>
          </p:nvPr>
        </p:nvGraphicFramePr>
        <p:xfrm>
          <a:off x="34703224" y="16481638"/>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79" name="TextBox 1078">
            <a:extLst>
              <a:ext uri="{FF2B5EF4-FFF2-40B4-BE49-F238E27FC236}">
                <a16:creationId xmlns:a16="http://schemas.microsoft.com/office/drawing/2014/main" id="{8B40D967-8F99-D444-5020-7AD7F9738228}"/>
              </a:ext>
            </a:extLst>
          </p:cNvPr>
          <p:cNvSpPr txBox="1"/>
          <p:nvPr/>
        </p:nvSpPr>
        <p:spPr>
          <a:xfrm>
            <a:off x="34613631" y="18946900"/>
            <a:ext cx="2546136" cy="1323439"/>
          </a:xfrm>
          <a:prstGeom prst="rect">
            <a:avLst/>
          </a:prstGeom>
          <a:noFill/>
        </p:spPr>
        <p:txBody>
          <a:bodyPr wrap="square" rtlCol="0">
            <a:spAutoFit/>
          </a:bodyPr>
          <a:lstStyle/>
          <a:p>
            <a:r>
              <a:rPr lang="en-US" sz="4000" dirty="0"/>
              <a:t>	_____</a:t>
            </a:r>
          </a:p>
          <a:p>
            <a:r>
              <a:rPr lang="en-US" sz="4000" dirty="0"/>
              <a:t>Q = (A*B)</a:t>
            </a:r>
          </a:p>
        </p:txBody>
      </p:sp>
      <p:sp>
        <p:nvSpPr>
          <p:cNvPr id="1080" name="TextBox 1079">
            <a:extLst>
              <a:ext uri="{FF2B5EF4-FFF2-40B4-BE49-F238E27FC236}">
                <a16:creationId xmlns:a16="http://schemas.microsoft.com/office/drawing/2014/main" id="{BC71AC6D-D512-1313-E7D4-B6B1FB30738D}"/>
              </a:ext>
            </a:extLst>
          </p:cNvPr>
          <p:cNvSpPr txBox="1"/>
          <p:nvPr/>
        </p:nvSpPr>
        <p:spPr>
          <a:xfrm>
            <a:off x="33124068" y="15698380"/>
            <a:ext cx="3542429" cy="707886"/>
          </a:xfrm>
          <a:prstGeom prst="rect">
            <a:avLst/>
          </a:prstGeom>
          <a:noFill/>
        </p:spPr>
        <p:txBody>
          <a:bodyPr wrap="square" rtlCol="0">
            <a:spAutoFit/>
          </a:bodyPr>
          <a:lstStyle/>
          <a:p>
            <a:r>
              <a:rPr lang="en-US" sz="4000" dirty="0"/>
              <a:t>NAND</a:t>
            </a:r>
          </a:p>
        </p:txBody>
      </p:sp>
      <p:pic>
        <p:nvPicPr>
          <p:cNvPr id="1081" name="Picture 1080">
            <a:extLst>
              <a:ext uri="{FF2B5EF4-FFF2-40B4-BE49-F238E27FC236}">
                <a16:creationId xmlns:a16="http://schemas.microsoft.com/office/drawing/2014/main" id="{933AAE51-D8D9-CD02-0FC8-5A5D0BE00851}"/>
              </a:ext>
            </a:extLst>
          </p:cNvPr>
          <p:cNvPicPr>
            <a:picLocks noChangeAspect="1"/>
          </p:cNvPicPr>
          <p:nvPr/>
        </p:nvPicPr>
        <p:blipFill rotWithShape="1">
          <a:blip r:embed="rId23">
            <a:extLst>
              <a:ext uri="{28A0092B-C50C-407E-A947-70E740481C1C}">
                <a14:useLocalDpi xmlns:a14="http://schemas.microsoft.com/office/drawing/2010/main" val="0"/>
              </a:ext>
            </a:extLst>
          </a:blip>
          <a:srcRect l="78" r="78"/>
          <a:stretch/>
        </p:blipFill>
        <p:spPr>
          <a:xfrm>
            <a:off x="37387930" y="16494515"/>
            <a:ext cx="3542429" cy="2656822"/>
          </a:xfrm>
          <a:prstGeom prst="rect">
            <a:avLst/>
          </a:prstGeom>
        </p:spPr>
      </p:pic>
      <p:pic>
        <p:nvPicPr>
          <p:cNvPr id="1082" name="Picture 1081">
            <a:extLst>
              <a:ext uri="{FF2B5EF4-FFF2-40B4-BE49-F238E27FC236}">
                <a16:creationId xmlns:a16="http://schemas.microsoft.com/office/drawing/2014/main" id="{1ACED807-DF85-4200-D37E-1EBA82615807}"/>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37477522" y="19315146"/>
            <a:ext cx="3363244" cy="1401351"/>
          </a:xfrm>
          <a:prstGeom prst="rect">
            <a:avLst/>
          </a:prstGeom>
        </p:spPr>
      </p:pic>
      <p:graphicFrame>
        <p:nvGraphicFramePr>
          <p:cNvPr id="1083" name="Table 1082">
            <a:extLst>
              <a:ext uri="{FF2B5EF4-FFF2-40B4-BE49-F238E27FC236}">
                <a16:creationId xmlns:a16="http://schemas.microsoft.com/office/drawing/2014/main" id="{4E12D522-3630-4E44-191F-3140C9427C6B}"/>
              </a:ext>
            </a:extLst>
          </p:cNvPr>
          <p:cNvGraphicFramePr>
            <a:graphicFrameLocks noGrp="1"/>
          </p:cNvGraphicFramePr>
          <p:nvPr>
            <p:extLst>
              <p:ext uri="{D42A27DB-BD31-4B8C-83A1-F6EECF244321}">
                <p14:modId xmlns:p14="http://schemas.microsoft.com/office/powerpoint/2010/main" val="2750711255"/>
              </p:ext>
            </p:extLst>
          </p:nvPr>
        </p:nvGraphicFramePr>
        <p:xfrm>
          <a:off x="41130378" y="16450517"/>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1085" name="TextBox 1084">
            <a:extLst>
              <a:ext uri="{FF2B5EF4-FFF2-40B4-BE49-F238E27FC236}">
                <a16:creationId xmlns:a16="http://schemas.microsoft.com/office/drawing/2014/main" id="{DC1332D7-BDE7-7C26-9374-2728AFB9AFC3}"/>
              </a:ext>
            </a:extLst>
          </p:cNvPr>
          <p:cNvSpPr txBox="1"/>
          <p:nvPr/>
        </p:nvSpPr>
        <p:spPr>
          <a:xfrm>
            <a:off x="39551222" y="15667259"/>
            <a:ext cx="3542429" cy="707886"/>
          </a:xfrm>
          <a:prstGeom prst="rect">
            <a:avLst/>
          </a:prstGeom>
          <a:noFill/>
        </p:spPr>
        <p:txBody>
          <a:bodyPr wrap="square" rtlCol="0">
            <a:spAutoFit/>
          </a:bodyPr>
          <a:lstStyle/>
          <a:p>
            <a:r>
              <a:rPr lang="en-US" sz="4000" dirty="0"/>
              <a:t>NOR</a:t>
            </a:r>
          </a:p>
        </p:txBody>
      </p:sp>
      <p:sp>
        <p:nvSpPr>
          <p:cNvPr id="1093" name="Text Box 18">
            <a:extLst>
              <a:ext uri="{FF2B5EF4-FFF2-40B4-BE49-F238E27FC236}">
                <a16:creationId xmlns:a16="http://schemas.microsoft.com/office/drawing/2014/main" id="{6FB5BF9E-C382-4876-3864-EE936BB9D472}"/>
              </a:ext>
            </a:extLst>
          </p:cNvPr>
          <p:cNvSpPr/>
          <p:nvPr/>
        </p:nvSpPr>
        <p:spPr>
          <a:xfrm>
            <a:off x="7382233" y="15321791"/>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Original PCB Design </a:t>
            </a:r>
            <a:endParaRPr lang="en-US" sz="2660" b="0" strike="noStrike" spc="-1" dirty="0">
              <a:solidFill>
                <a:srgbClr val="000000"/>
              </a:solidFill>
              <a:latin typeface="Arial"/>
            </a:endParaRPr>
          </a:p>
        </p:txBody>
      </p:sp>
      <p:sp>
        <p:nvSpPr>
          <p:cNvPr id="1095" name="Text Box 18">
            <a:extLst>
              <a:ext uri="{FF2B5EF4-FFF2-40B4-BE49-F238E27FC236}">
                <a16:creationId xmlns:a16="http://schemas.microsoft.com/office/drawing/2014/main" id="{545F0337-742D-8D72-4D23-04226936CB54}"/>
              </a:ext>
            </a:extLst>
          </p:cNvPr>
          <p:cNvSpPr/>
          <p:nvPr/>
        </p:nvSpPr>
        <p:spPr>
          <a:xfrm>
            <a:off x="16308188" y="15284452"/>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2 Gate PCB</a:t>
            </a:r>
            <a:endParaRPr lang="en-US" sz="2660" b="0" strike="noStrike" spc="-1" dirty="0">
              <a:solidFill>
                <a:srgbClr val="000000"/>
              </a:solidFill>
              <a:latin typeface="Arial"/>
            </a:endParaRPr>
          </a:p>
        </p:txBody>
      </p:sp>
      <p:sp>
        <p:nvSpPr>
          <p:cNvPr id="1096" name="Text Box 18">
            <a:extLst>
              <a:ext uri="{FF2B5EF4-FFF2-40B4-BE49-F238E27FC236}">
                <a16:creationId xmlns:a16="http://schemas.microsoft.com/office/drawing/2014/main" id="{8026DABD-7428-3C10-3CD6-E25F9C38B384}"/>
              </a:ext>
            </a:extLst>
          </p:cNvPr>
          <p:cNvSpPr/>
          <p:nvPr/>
        </p:nvSpPr>
        <p:spPr>
          <a:xfrm>
            <a:off x="22005555" y="15263933"/>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Mux PCB</a:t>
            </a:r>
            <a:endParaRPr lang="en-US" sz="2660" b="0" strike="noStrike" spc="-1" dirty="0">
              <a:solidFill>
                <a:srgbClr val="000000"/>
              </a:solidFill>
              <a:latin typeface="Arial"/>
            </a:endParaRPr>
          </a:p>
        </p:txBody>
      </p:sp>
      <p:sp>
        <p:nvSpPr>
          <p:cNvPr id="1097" name="Text Box 18">
            <a:extLst>
              <a:ext uri="{FF2B5EF4-FFF2-40B4-BE49-F238E27FC236}">
                <a16:creationId xmlns:a16="http://schemas.microsoft.com/office/drawing/2014/main" id="{98A597BC-7A09-03CA-7EB4-EB399F0C3CB2}"/>
              </a:ext>
            </a:extLst>
          </p:cNvPr>
          <p:cNvSpPr/>
          <p:nvPr/>
        </p:nvSpPr>
        <p:spPr>
          <a:xfrm>
            <a:off x="28447066" y="15180176"/>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Board PCB</a:t>
            </a:r>
            <a:endParaRPr lang="en-US" sz="2660" b="0" strike="noStrike" spc="-1" dirty="0">
              <a:solidFill>
                <a:srgbClr val="000000"/>
              </a:solidFill>
              <a:latin typeface="Arial"/>
            </a:endParaRPr>
          </a:p>
        </p:txBody>
      </p:sp>
      <p:pic>
        <p:nvPicPr>
          <p:cNvPr id="1099" name="Picture 1098" descr="A diagram of a computer chip&#10;&#10;Description automatically generated">
            <a:extLst>
              <a:ext uri="{FF2B5EF4-FFF2-40B4-BE49-F238E27FC236}">
                <a16:creationId xmlns:a16="http://schemas.microsoft.com/office/drawing/2014/main" id="{8B97882C-2493-BCD3-9446-68AF7D6BA02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281424" y="4589225"/>
            <a:ext cx="5328102" cy="3917100"/>
          </a:xfrm>
          <a:prstGeom prst="rect">
            <a:avLst/>
          </a:prstGeom>
        </p:spPr>
      </p:pic>
      <p:sp>
        <p:nvSpPr>
          <p:cNvPr id="1100" name="Text Box 18">
            <a:extLst>
              <a:ext uri="{FF2B5EF4-FFF2-40B4-BE49-F238E27FC236}">
                <a16:creationId xmlns:a16="http://schemas.microsoft.com/office/drawing/2014/main" id="{B4A41936-447C-2824-0343-64333EF74EF9}"/>
              </a:ext>
            </a:extLst>
          </p:cNvPr>
          <p:cNvSpPr/>
          <p:nvPr/>
        </p:nvSpPr>
        <p:spPr>
          <a:xfrm>
            <a:off x="33831614" y="8634056"/>
            <a:ext cx="4479786" cy="909565"/>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Scalability via Multiple Board PCB Layout</a:t>
            </a:r>
            <a:endParaRPr lang="en-US" sz="2660" b="0" strike="noStrike" spc="-1" dirty="0">
              <a:solidFill>
                <a:srgbClr val="000000"/>
              </a:solidFill>
              <a:latin typeface="Arial"/>
            </a:endParaRPr>
          </a:p>
        </p:txBody>
      </p:sp>
      <p:sp>
        <p:nvSpPr>
          <p:cNvPr id="1101" name="Text Box 18">
            <a:extLst>
              <a:ext uri="{FF2B5EF4-FFF2-40B4-BE49-F238E27FC236}">
                <a16:creationId xmlns:a16="http://schemas.microsoft.com/office/drawing/2014/main" id="{41F37534-08E0-3935-FFB7-82B9BF7D755C}"/>
              </a:ext>
            </a:extLst>
          </p:cNvPr>
          <p:cNvSpPr/>
          <p:nvPr/>
        </p:nvSpPr>
        <p:spPr>
          <a:xfrm>
            <a:off x="33080155" y="15004173"/>
            <a:ext cx="3869087" cy="909565"/>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Board with XOR and </a:t>
            </a:r>
            <a:r>
              <a:rPr lang="en-US" sz="2660" spc="-1" dirty="0" err="1">
                <a:solidFill>
                  <a:schemeClr val="dk1"/>
                </a:solidFill>
                <a:latin typeface="Times New Roman"/>
              </a:rPr>
              <a:t>AND</a:t>
            </a:r>
            <a:r>
              <a:rPr lang="en-US" sz="2660" spc="-1" dirty="0">
                <a:solidFill>
                  <a:schemeClr val="dk1"/>
                </a:solidFill>
                <a:latin typeface="Times New Roman"/>
              </a:rPr>
              <a:t> Gates</a:t>
            </a:r>
            <a:endParaRPr lang="en-US" sz="2660" b="0" strike="noStrike" spc="-1" dirty="0">
              <a:solidFill>
                <a:srgbClr val="000000"/>
              </a:solidFill>
              <a:latin typeface="Arial"/>
            </a:endParaRPr>
          </a:p>
        </p:txBody>
      </p:sp>
      <p:pic>
        <p:nvPicPr>
          <p:cNvPr id="1104" name="Picture 1103" descr="A computer circuit board with many different colored parts&#10;&#10;Description automatically generated with medium confidence">
            <a:extLst>
              <a:ext uri="{FF2B5EF4-FFF2-40B4-BE49-F238E27FC236}">
                <a16:creationId xmlns:a16="http://schemas.microsoft.com/office/drawing/2014/main" id="{C7533DE9-1B1F-E8B9-752E-7E20F7507F3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8286279" y="7528664"/>
            <a:ext cx="4479786" cy="2513973"/>
          </a:xfrm>
          <a:prstGeom prst="rect">
            <a:avLst/>
          </a:prstGeom>
        </p:spPr>
      </p:pic>
      <p:pic>
        <p:nvPicPr>
          <p:cNvPr id="1106" name="Picture 1105" descr="A computer screen shot of a circuit board&#10;&#10;Description automatically generated">
            <a:extLst>
              <a:ext uri="{FF2B5EF4-FFF2-40B4-BE49-F238E27FC236}">
                <a16:creationId xmlns:a16="http://schemas.microsoft.com/office/drawing/2014/main" id="{6A54C30E-BD1F-9498-A384-4B46D22B20D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8145416" y="4558019"/>
            <a:ext cx="4720560" cy="2442092"/>
          </a:xfrm>
          <a:prstGeom prst="rect">
            <a:avLst/>
          </a:prstGeom>
        </p:spPr>
      </p:pic>
      <p:sp>
        <p:nvSpPr>
          <p:cNvPr id="1107" name="Text Box 18">
            <a:extLst>
              <a:ext uri="{FF2B5EF4-FFF2-40B4-BE49-F238E27FC236}">
                <a16:creationId xmlns:a16="http://schemas.microsoft.com/office/drawing/2014/main" id="{84A95A39-C281-5740-3F19-87040CA28806}"/>
              </a:ext>
            </a:extLst>
          </p:cNvPr>
          <p:cNvSpPr/>
          <p:nvPr/>
        </p:nvSpPr>
        <p:spPr>
          <a:xfrm>
            <a:off x="28289909" y="6979438"/>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Inputs PCB</a:t>
            </a:r>
            <a:endParaRPr lang="en-US" sz="2660" b="0" strike="noStrike" spc="-1" dirty="0">
              <a:solidFill>
                <a:srgbClr val="000000"/>
              </a:solidFill>
              <a:latin typeface="Arial"/>
            </a:endParaRPr>
          </a:p>
        </p:txBody>
      </p:sp>
      <p:sp>
        <p:nvSpPr>
          <p:cNvPr id="1108" name="Text Box 18">
            <a:extLst>
              <a:ext uri="{FF2B5EF4-FFF2-40B4-BE49-F238E27FC236}">
                <a16:creationId xmlns:a16="http://schemas.microsoft.com/office/drawing/2014/main" id="{936B5876-4E9A-B237-B5D3-E8105C43C8F0}"/>
              </a:ext>
            </a:extLst>
          </p:cNvPr>
          <p:cNvSpPr/>
          <p:nvPr/>
        </p:nvSpPr>
        <p:spPr>
          <a:xfrm>
            <a:off x="28331895" y="10077870"/>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Outputs PCB</a:t>
            </a:r>
            <a:endParaRPr lang="en-US" sz="2660" b="0" strike="noStrike" spc="-1" dirty="0">
              <a:solidFill>
                <a:srgbClr val="000000"/>
              </a:solidFill>
              <a:latin typeface="Arial"/>
            </a:endParaRPr>
          </a:p>
        </p:txBody>
      </p:sp>
      <p:sp>
        <p:nvSpPr>
          <p:cNvPr id="1110" name="Text Box 14">
            <a:extLst>
              <a:ext uri="{FF2B5EF4-FFF2-40B4-BE49-F238E27FC236}">
                <a16:creationId xmlns:a16="http://schemas.microsoft.com/office/drawing/2014/main" id="{68C82037-7A3D-14D7-55F8-B192A3769D85}"/>
              </a:ext>
            </a:extLst>
          </p:cNvPr>
          <p:cNvSpPr/>
          <p:nvPr/>
        </p:nvSpPr>
        <p:spPr>
          <a:xfrm>
            <a:off x="153217" y="21106366"/>
            <a:ext cx="11378880" cy="235599"/>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75000"/>
              </a:lnSpc>
              <a:spcBef>
                <a:spcPts val="626"/>
              </a:spcBef>
            </a:pPr>
            <a:r>
              <a:rPr lang="en-US" sz="1250" b="0" strike="noStrike" spc="-1" dirty="0">
                <a:solidFill>
                  <a:schemeClr val="lt1"/>
                </a:solidFill>
                <a:latin typeface="Arial"/>
              </a:rPr>
              <a:t>Special thanks to the ETG for all the help and consultation!</a:t>
            </a:r>
            <a:endParaRPr lang="en-US" sz="1250" b="0" strike="noStrike" spc="-1" dirty="0">
              <a:solidFill>
                <a:srgbClr val="000000"/>
              </a:solidFill>
              <a:latin typeface="Arial"/>
            </a:endParaRPr>
          </a:p>
        </p:txBody>
      </p:sp>
      <p:sp>
        <p:nvSpPr>
          <p:cNvPr id="1111" name="TextBox 1110">
            <a:extLst>
              <a:ext uri="{FF2B5EF4-FFF2-40B4-BE49-F238E27FC236}">
                <a16:creationId xmlns:a16="http://schemas.microsoft.com/office/drawing/2014/main" id="{50F0EFC7-4ADF-B027-8924-1195CE08DF78}"/>
              </a:ext>
            </a:extLst>
          </p:cNvPr>
          <p:cNvSpPr txBox="1"/>
          <p:nvPr/>
        </p:nvSpPr>
        <p:spPr>
          <a:xfrm>
            <a:off x="40888022" y="15400984"/>
            <a:ext cx="684803" cy="369332"/>
          </a:xfrm>
          <a:prstGeom prst="rect">
            <a:avLst/>
          </a:prstGeom>
          <a:noFill/>
        </p:spPr>
        <p:txBody>
          <a:bodyPr wrap="none" rtlCol="0">
            <a:spAutoFit/>
          </a:bodyPr>
          <a:lstStyle/>
          <a:p>
            <a:r>
              <a:rPr lang="en-US" dirty="0"/>
              <a:t>AND</a:t>
            </a:r>
          </a:p>
        </p:txBody>
      </p:sp>
      <p:sp>
        <p:nvSpPr>
          <p:cNvPr id="1112" name="TextBox 1111">
            <a:extLst>
              <a:ext uri="{FF2B5EF4-FFF2-40B4-BE49-F238E27FC236}">
                <a16:creationId xmlns:a16="http://schemas.microsoft.com/office/drawing/2014/main" id="{7EE71F9F-A35F-9F8D-A9EE-DDF9F74AB3C0}"/>
              </a:ext>
            </a:extLst>
          </p:cNvPr>
          <p:cNvSpPr txBox="1"/>
          <p:nvPr/>
        </p:nvSpPr>
        <p:spPr>
          <a:xfrm>
            <a:off x="42006110" y="15397079"/>
            <a:ext cx="671979" cy="369332"/>
          </a:xfrm>
          <a:prstGeom prst="rect">
            <a:avLst/>
          </a:prstGeom>
          <a:noFill/>
        </p:spPr>
        <p:txBody>
          <a:bodyPr wrap="none" rtlCol="0">
            <a:spAutoFit/>
          </a:bodyPr>
          <a:lstStyle/>
          <a:p>
            <a:r>
              <a:rPr lang="en-US" dirty="0"/>
              <a:t>XOR</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11856</TotalTime>
  <Words>563</Words>
  <Application>Microsoft Office PowerPoint</Application>
  <PresentationFormat>Custom</PresentationFormat>
  <Paragraphs>170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Arial</vt:lpstr>
      <vt:lpstr>Times New Roman</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 Louden</dc:creator>
  <dc:description/>
  <cp:lastModifiedBy>Hess, Jonathan E</cp:lastModifiedBy>
  <cp:revision>29</cp:revision>
  <cp:lastPrinted>2005-05-04T14:31:29Z</cp:lastPrinted>
  <dcterms:created xsi:type="dcterms:W3CDTF">2016-12-19T17:41:17Z</dcterms:created>
  <dcterms:modified xsi:type="dcterms:W3CDTF">2024-05-09T19:30:48Z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vt:i4>
  </property>
</Properties>
</file>